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7" r:id="rId3"/>
    <p:sldId id="258" r:id="rId4"/>
    <p:sldId id="259" r:id="rId5"/>
    <p:sldId id="262" r:id="rId6"/>
    <p:sldId id="263" r:id="rId7"/>
    <p:sldId id="260" r:id="rId8"/>
    <p:sldId id="264" r:id="rId9"/>
    <p:sldId id="265" r:id="rId10"/>
    <p:sldId id="266" r:id="rId11"/>
    <p:sldId id="269" r:id="rId12"/>
    <p:sldId id="298" r:id="rId13"/>
    <p:sldId id="299" r:id="rId14"/>
    <p:sldId id="297" r:id="rId15"/>
    <p:sldId id="275" r:id="rId16"/>
    <p:sldId id="267" r:id="rId17"/>
    <p:sldId id="292" r:id="rId18"/>
    <p:sldId id="293" r:id="rId19"/>
    <p:sldId id="291" r:id="rId20"/>
    <p:sldId id="294" r:id="rId21"/>
    <p:sldId id="300" r:id="rId22"/>
    <p:sldId id="277" r:id="rId23"/>
    <p:sldId id="276" r:id="rId24"/>
    <p:sldId id="278" r:id="rId25"/>
    <p:sldId id="284" r:id="rId26"/>
    <p:sldId id="295" r:id="rId27"/>
    <p:sldId id="282" r:id="rId28"/>
    <p:sldId id="296" r:id="rId29"/>
    <p:sldId id="273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6572"/>
    <a:srgbClr val="E46876"/>
    <a:srgbClr val="E14F72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0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0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tags" Target="tags/tag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4" Type="http://schemas.openxmlformats.org/officeDocument/2006/relationships/chartUserShapes" Target="../drawings/drawing1.xm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461-41D4-80EA-1E678ED324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461-41D4-80EA-1E678ED324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DD657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461-41D4-80EA-1E678ED32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19194784"/>
        <c:axId val="-1819192464"/>
      </c:lineChart>
      <c:catAx>
        <c:axId val="-18191947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819192464"/>
        <c:crosses val="autoZero"/>
        <c:auto val="1"/>
        <c:lblAlgn val="ctr"/>
        <c:lblOffset val="100"/>
        <c:noMultiLvlLbl val="0"/>
      </c:catAx>
      <c:valAx>
        <c:axId val="-18191924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819194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408-4977-9A56-10E7C9D044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408-4977-9A56-10E7C9D044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DD657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408-4977-9A56-10E7C9D04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19072592"/>
        <c:axId val="-1819069840"/>
      </c:lineChart>
      <c:catAx>
        <c:axId val="-18190725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819069840"/>
        <c:crosses val="autoZero"/>
        <c:auto val="1"/>
        <c:lblAlgn val="ctr"/>
        <c:lblOffset val="100"/>
        <c:noMultiLvlLbl val="0"/>
      </c:catAx>
      <c:valAx>
        <c:axId val="-18190698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819072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rgbClr val="DD6572"/>
              </a:solidFill>
              <a:ln>
                <a:solidFill>
                  <a:srgbClr val="DD6572"/>
                </a:solidFill>
              </a:ln>
              <a:effectLst>
                <a:glow rad="63500">
                  <a:srgbClr val="DD6572">
                    <a:alpha val="40000"/>
                  </a:srgbClr>
                </a:glo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2D6-4F2C-9C10-1F38CD0CC0CD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2D6-4F2C-9C10-1F38CD0CC0CD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2D6-4F2C-9C10-1F38CD0CC0CD}"/>
              </c:ext>
            </c:extLst>
          </c:dPt>
          <c:dPt>
            <c:idx val="3"/>
            <c:bubble3D val="0"/>
            <c:spPr>
              <a:noFill/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2D6-4F2C-9C10-1F38CD0CC0CD}"/>
              </c:ext>
            </c:extLst>
          </c:dPt>
          <c:cat>
            <c:strRef>
              <c:f>Sheet1!$A$2:$A$5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2D6-4F2C-9C10-1F38CD0CC0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8CC-436A-B65F-ED9724529A96}"/>
              </c:ext>
            </c:extLst>
          </c:dPt>
          <c:dPt>
            <c:idx val="1"/>
            <c:bubble3D val="0"/>
            <c:spPr>
              <a:solidFill>
                <a:srgbClr val="DD6572"/>
              </a:solidFill>
              <a:ln>
                <a:noFill/>
              </a:ln>
              <a:effectLst>
                <a:glow rad="63500">
                  <a:srgbClr val="DD6572">
                    <a:alpha val="40000"/>
                  </a:srgbClr>
                </a:glo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8CC-436A-B65F-ED9724529A96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8CC-436A-B65F-ED9724529A96}"/>
              </c:ext>
            </c:extLst>
          </c:dPt>
          <c:dPt>
            <c:idx val="3"/>
            <c:bubble3D val="0"/>
            <c:spPr>
              <a:noFill/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8CC-436A-B65F-ED9724529A96}"/>
              </c:ext>
            </c:extLst>
          </c:dPt>
          <c:cat>
            <c:strRef>
              <c:f>Sheet1!$A$2:$A$5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68CC-436A-B65F-ED9724529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noFill/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D6C-48F2-A97E-16B125ABCAE3}"/>
              </c:ext>
            </c:extLst>
          </c:dPt>
          <c:dPt>
            <c:idx val="1"/>
            <c:bubble3D val="0"/>
            <c:spPr>
              <a:solidFill>
                <a:srgbClr val="DD6572"/>
              </a:solidFill>
              <a:ln>
                <a:noFill/>
              </a:ln>
              <a:effectLst>
                <a:glow rad="63500">
                  <a:srgbClr val="DD6572">
                    <a:alpha val="40000"/>
                  </a:srgbClr>
                </a:glo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D6C-48F2-A97E-16B125ABCAE3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D6C-48F2-A97E-16B125ABCAE3}"/>
              </c:ext>
            </c:extLst>
          </c:dPt>
          <c:dPt>
            <c:idx val="3"/>
            <c:bubble3D val="0"/>
            <c:spPr>
              <a:noFill/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D6C-48F2-A97E-16B125ABCAE3}"/>
              </c:ext>
            </c:extLst>
          </c:dPt>
          <c:cat>
            <c:strRef>
              <c:f>Sheet1!$A$2:$A$5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2.1</c:v>
                </c:pt>
                <c:pt idx="1">
                  <c:v>8.0</c:v>
                </c:pt>
                <c:pt idx="2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2D6C-48F2-A97E-16B125ABC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>
      <a:glow rad="63500">
        <a:srgbClr val="DD6572">
          <a:alpha val="40000"/>
        </a:srgb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461-41D4-80EA-1E678ED324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461-41D4-80EA-1E678ED324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DD657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461-41D4-80EA-1E678ED32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819899344"/>
        <c:axId val="-1819897568"/>
      </c:lineChart>
      <c:catAx>
        <c:axId val="-1819899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819897568"/>
        <c:crosses val="autoZero"/>
        <c:auto val="1"/>
        <c:lblAlgn val="ctr"/>
        <c:lblOffset val="100"/>
        <c:noMultiLvlLbl val="0"/>
      </c:catAx>
      <c:valAx>
        <c:axId val="-1819897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81989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Picture 1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254108" cy="3453929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914E7-B43D-4FA3-82CB-0E65AFB046C3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64CBF-18AB-4544-B797-938057863C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87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027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93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639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379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257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64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80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026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95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81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53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744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851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761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5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18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15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394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430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6802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890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32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399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1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981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5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3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064CBF-18AB-4544-B797-938057863C5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67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509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17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290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53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8486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77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397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29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920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840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80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522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34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28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85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85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6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37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347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88B31-5A7B-4434-9039-0205F4C15C80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87EC-4110-40B8-94FD-FD70375865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18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DAE0F-5D6A-4B44-B9AA-A90C0C19BEB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C883-9E47-4B15-B5E9-C3EB1EADFA5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9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" Type="http://schemas.openxmlformats.org/officeDocument/2006/relationships/tags" Target="../tags/tag2.xml"/><Relationship Id="rId2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3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37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microsoft.com/office/2007/relationships/hdphoto" Target="../media/hdphoto5.wdp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7.jp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7" Type="http://schemas.microsoft.com/office/2007/relationships/hdphoto" Target="../media/hdphoto2.wdp"/><Relationship Id="rId8" Type="http://schemas.openxmlformats.org/officeDocument/2006/relationships/image" Target="../media/image15.png"/><Relationship Id="rId9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6819427" y="0"/>
            <a:ext cx="0" cy="6861048"/>
          </a:xfrm>
          <a:prstGeom prst="line">
            <a:avLst/>
          </a:prstGeom>
          <a:ln w="12700">
            <a:solidFill>
              <a:srgbClr val="E14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362833" y="0"/>
            <a:ext cx="0" cy="6861048"/>
          </a:xfrm>
          <a:prstGeom prst="line">
            <a:avLst/>
          </a:prstGeom>
          <a:ln w="12700">
            <a:solidFill>
              <a:srgbClr val="E14F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5592085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30" y="245836"/>
            <a:ext cx="2171978" cy="2171978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971" y="305205"/>
            <a:ext cx="1905000" cy="190500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7796">
            <a:off x="2672362" y="150635"/>
            <a:ext cx="1905000" cy="19050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151748" y="3119994"/>
            <a:ext cx="1882587" cy="1355461"/>
            <a:chOff x="5151748" y="3119994"/>
            <a:chExt cx="1882587" cy="1355461"/>
          </a:xfrm>
        </p:grpSpPr>
        <p:grpSp>
          <p:nvGrpSpPr>
            <p:cNvPr id="54" name="组合 53"/>
            <p:cNvGrpSpPr/>
            <p:nvPr/>
          </p:nvGrpSpPr>
          <p:grpSpPr>
            <a:xfrm>
              <a:off x="5151748" y="3119994"/>
              <a:ext cx="1882587" cy="1355461"/>
              <a:chOff x="5151748" y="2612946"/>
              <a:chExt cx="1882587" cy="135546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151748" y="2742036"/>
                <a:ext cx="1882587" cy="1226371"/>
              </a:xfrm>
              <a:prstGeom prst="rect">
                <a:avLst/>
              </a:prstGeom>
              <a:solidFill>
                <a:srgbClr val="DD65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flipV="1">
                <a:off x="5151748" y="2612946"/>
                <a:ext cx="211085" cy="129090"/>
              </a:xfrm>
              <a:prstGeom prst="line">
                <a:avLst/>
              </a:prstGeom>
              <a:ln>
                <a:solidFill>
                  <a:srgbClr val="DD65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 flipV="1">
                <a:off x="6829831" y="2617524"/>
                <a:ext cx="204504" cy="124512"/>
              </a:xfrm>
              <a:prstGeom prst="line">
                <a:avLst/>
              </a:prstGeom>
              <a:ln>
                <a:solidFill>
                  <a:srgbClr val="DD657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5606561" y="3508326"/>
              <a:ext cx="8130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Bauhaus 93" panose="04030905020B02020C02" pitchFamily="82" charset="0"/>
                  <a:ea typeface="微软雅黑 Light" panose="020B0502040204020203" pitchFamily="34" charset="-122"/>
                </a:rPr>
                <a:t>Of</a:t>
              </a:r>
              <a:endParaRPr lang="zh-CN" altLang="en-US" sz="4000" dirty="0">
                <a:solidFill>
                  <a:schemeClr val="bg1"/>
                </a:solidFill>
                <a:latin typeface="Bauhaus 93" panose="04030905020B02020C02" pitchFamily="82" charset="0"/>
                <a:ea typeface="微软雅黑 Light" panose="020B0502040204020203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262531" y="3095041"/>
            <a:ext cx="37080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DD6572"/>
                </a:solidFill>
                <a:latin typeface="Castellar" panose="020A0402060406010301" pitchFamily="18" charset="0"/>
              </a:rPr>
              <a:t>Influence </a:t>
            </a:r>
          </a:p>
          <a:p>
            <a:r>
              <a:rPr lang="en-US" altLang="zh-CN" sz="3200" dirty="0">
                <a:solidFill>
                  <a:srgbClr val="DD6572"/>
                </a:solidFill>
                <a:latin typeface="Castellar" panose="020A0402060406010301" pitchFamily="18" charset="0"/>
              </a:rPr>
              <a:t>          factors</a:t>
            </a:r>
            <a:endParaRPr lang="zh-CN" altLang="en-US" sz="3200" dirty="0">
              <a:solidFill>
                <a:srgbClr val="DD6572"/>
              </a:solidFill>
              <a:latin typeface="Castellar" panose="020A0402060406010301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15486" y="3508326"/>
            <a:ext cx="3306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DD6572"/>
                </a:solidFill>
                <a:latin typeface="Castellar" panose="020A0402060406010301" pitchFamily="18" charset="0"/>
              </a:rPr>
              <a:t>Movie </a:t>
            </a:r>
          </a:p>
          <a:p>
            <a:r>
              <a:rPr lang="en-US" altLang="zh-CN" sz="3200" dirty="0">
                <a:solidFill>
                  <a:srgbClr val="DD6572"/>
                </a:solidFill>
                <a:latin typeface="Castellar" panose="020A0402060406010301" pitchFamily="18" charset="0"/>
              </a:rPr>
              <a:t>   box office</a:t>
            </a:r>
            <a:endParaRPr lang="zh-CN" altLang="en-US" sz="3200" dirty="0">
              <a:solidFill>
                <a:srgbClr val="DD6572"/>
              </a:solidFill>
              <a:latin typeface="Castellar" panose="020A0402060406010301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23626" y="3676789"/>
            <a:ext cx="312904" cy="241871"/>
            <a:chOff x="923626" y="3676789"/>
            <a:chExt cx="312904" cy="241871"/>
          </a:xfrm>
        </p:grpSpPr>
        <p:sp>
          <p:nvSpPr>
            <p:cNvPr id="59" name="矩形 58"/>
            <p:cNvSpPr/>
            <p:nvPr/>
          </p:nvSpPr>
          <p:spPr>
            <a:xfrm rot="2869499">
              <a:off x="923421" y="3676996"/>
              <a:ext cx="241869" cy="241459"/>
            </a:xfrm>
            <a:prstGeom prst="rect">
              <a:avLst/>
            </a:pr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 rot="2869499">
              <a:off x="994866" y="3676994"/>
              <a:ext cx="241869" cy="241459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658155" y="3676787"/>
            <a:ext cx="312904" cy="241871"/>
            <a:chOff x="923626" y="3676789"/>
            <a:chExt cx="312904" cy="241871"/>
          </a:xfrm>
        </p:grpSpPr>
        <p:sp>
          <p:nvSpPr>
            <p:cNvPr id="33" name="矩形 32"/>
            <p:cNvSpPr/>
            <p:nvPr/>
          </p:nvSpPr>
          <p:spPr>
            <a:xfrm rot="2869499">
              <a:off x="923421" y="3676996"/>
              <a:ext cx="241869" cy="241459"/>
            </a:xfrm>
            <a:prstGeom prst="rect">
              <a:avLst/>
            </a:pr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2869499">
              <a:off x="994866" y="3676994"/>
              <a:ext cx="241869" cy="241459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Lenka (蕾恩卡·克莉帕克) - The Show (异想世界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54749" y="74007"/>
            <a:ext cx="609600" cy="6096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28570183-EABF-417E-8BEA-914A8A7BB1AC}"/>
              </a:ext>
            </a:extLst>
          </p:cNvPr>
          <p:cNvSpPr/>
          <p:nvPr/>
        </p:nvSpPr>
        <p:spPr>
          <a:xfrm rot="19998227">
            <a:off x="7945484" y="-319649"/>
            <a:ext cx="1120502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19900" b="0" cap="none" spc="300" dirty="0">
                <a:ln w="0"/>
                <a:solidFill>
                  <a:srgbClr val="E4687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tellar" panose="020A0402060406010301" pitchFamily="18" charset="0"/>
                <a:ea typeface="Microsoft YaHei UI Light" panose="020B0502040204020203" pitchFamily="34" charset="-122"/>
                <a:cs typeface="Nirmala UI Semilight" panose="020B0402040204020203" pitchFamily="34" charset="0"/>
              </a:rPr>
              <a:t>8</a:t>
            </a:r>
            <a:endParaRPr lang="zh-CN" altLang="en-US" sz="19900" b="0" cap="none" spc="300" dirty="0">
              <a:ln w="0"/>
              <a:solidFill>
                <a:srgbClr val="E4687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stellar" panose="020A0402060406010301" pitchFamily="18" charset="0"/>
              <a:ea typeface="Microsoft YaHei UI Light" panose="020B0502040204020203" pitchFamily="34" charset="-122"/>
              <a:cs typeface="Nirmala UI Semilight" panose="020B04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612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7233">
        <p14:ripple/>
      </p:transition>
    </mc:Choice>
    <mc:Fallback xmlns="">
      <p:transition spd="slow" advTm="7233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0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4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4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5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5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7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8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9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2.96296E-6 L -0.4026 -0.00023 " pathEditMode="relative" rAng="0" ptsTypes="AA">
                                          <p:cBhvr>
                                            <p:cTn id="9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3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9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56" grpId="0" animBg="1"/>
          <p:bldP spid="7" grpId="0"/>
          <p:bldP spid="7" grpId="1"/>
          <p:bldP spid="25" grpId="0"/>
          <p:bldP spid="25" grpId="1"/>
          <p:bldP spid="9" grpId="0"/>
          <p:bldP spid="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0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7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5" presetClass="exit" presetSubtype="1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checkerboard(across)">
                                          <p:cBhvr>
                                            <p:cTn id="7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4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8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4" presetClass="exit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9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2.96296E-6 L -0.4026 -0.00023 " pathEditMode="relative" rAng="0" ptsTypes="AA">
                                          <p:cBhvr>
                                            <p:cTn id="96" dur="1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30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9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56" grpId="0" animBg="1"/>
          <p:bldP spid="7" grpId="0"/>
          <p:bldP spid="7" grpId="1"/>
          <p:bldP spid="25" grpId="0"/>
          <p:bldP spid="25" grpId="1"/>
          <p:bldP spid="9" grpId="0"/>
          <p:bldP spid="9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7308645-15F6-4B66-AAC7-C327F8652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645" y="3929824"/>
            <a:ext cx="3578735" cy="209970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6400" y="2656800"/>
            <a:ext cx="1553158" cy="1501200"/>
            <a:chOff x="446400" y="2656800"/>
            <a:chExt cx="1553158" cy="1501200"/>
          </a:xfrm>
        </p:grpSpPr>
        <p:sp>
          <p:nvSpPr>
            <p:cNvPr id="19" name="矩形 18"/>
            <p:cNvSpPr/>
            <p:nvPr/>
          </p:nvSpPr>
          <p:spPr>
            <a:xfrm>
              <a:off x="525600" y="265680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46400" y="2710800"/>
              <a:ext cx="1458000" cy="1447200"/>
            </a:xfrm>
            <a:custGeom>
              <a:avLst/>
              <a:gdLst/>
              <a:ahLst/>
              <a:cxnLst/>
              <a:rect l="l" t="t" r="r" b="b"/>
              <a:pathLst>
                <a:path w="1458000" h="1447200">
                  <a:moveTo>
                    <a:pt x="692277" y="117726"/>
                  </a:moveTo>
                  <a:cubicBezTo>
                    <a:pt x="596451" y="117726"/>
                    <a:pt x="513433" y="138836"/>
                    <a:pt x="443223" y="181057"/>
                  </a:cubicBezTo>
                  <a:lnTo>
                    <a:pt x="443223" y="299891"/>
                  </a:lnTo>
                  <a:cubicBezTo>
                    <a:pt x="511535" y="246285"/>
                    <a:pt x="584591" y="219482"/>
                    <a:pt x="662391" y="219482"/>
                  </a:cubicBezTo>
                  <a:cubicBezTo>
                    <a:pt x="802810" y="219482"/>
                    <a:pt x="873020" y="283288"/>
                    <a:pt x="873020" y="410898"/>
                  </a:cubicBezTo>
                  <a:cubicBezTo>
                    <a:pt x="873020" y="548471"/>
                    <a:pt x="780988" y="617258"/>
                    <a:pt x="596925" y="617258"/>
                  </a:cubicBezTo>
                  <a:lnTo>
                    <a:pt x="510112" y="617258"/>
                  </a:lnTo>
                  <a:lnTo>
                    <a:pt x="510112" y="719015"/>
                  </a:lnTo>
                  <a:lnTo>
                    <a:pt x="601195" y="719015"/>
                  </a:lnTo>
                  <a:cubicBezTo>
                    <a:pt x="808503" y="719015"/>
                    <a:pt x="912157" y="792545"/>
                    <a:pt x="912157" y="939606"/>
                  </a:cubicBezTo>
                  <a:cubicBezTo>
                    <a:pt x="912157" y="1006969"/>
                    <a:pt x="888319" y="1059864"/>
                    <a:pt x="840643" y="1098289"/>
                  </a:cubicBezTo>
                  <a:cubicBezTo>
                    <a:pt x="792967" y="1136715"/>
                    <a:pt x="731177" y="1155927"/>
                    <a:pt x="655275" y="1155927"/>
                  </a:cubicBezTo>
                  <a:cubicBezTo>
                    <a:pt x="560872" y="1155927"/>
                    <a:pt x="475956" y="1126041"/>
                    <a:pt x="400528" y="1066268"/>
                  </a:cubicBezTo>
                  <a:lnTo>
                    <a:pt x="400528" y="1197911"/>
                  </a:lnTo>
                  <a:cubicBezTo>
                    <a:pt x="462198" y="1237285"/>
                    <a:pt x="544742" y="1256972"/>
                    <a:pt x="648159" y="1256972"/>
                  </a:cubicBezTo>
                  <a:cubicBezTo>
                    <a:pt x="760590" y="1256972"/>
                    <a:pt x="852977" y="1227086"/>
                    <a:pt x="925321" y="1167313"/>
                  </a:cubicBezTo>
                  <a:cubicBezTo>
                    <a:pt x="997666" y="1107540"/>
                    <a:pt x="1033838" y="1027368"/>
                    <a:pt x="1033838" y="926797"/>
                  </a:cubicBezTo>
                  <a:cubicBezTo>
                    <a:pt x="1033838" y="854690"/>
                    <a:pt x="1010000" y="794442"/>
                    <a:pt x="962324" y="746055"/>
                  </a:cubicBezTo>
                  <a:cubicBezTo>
                    <a:pt x="914648" y="697667"/>
                    <a:pt x="851672" y="670152"/>
                    <a:pt x="773398" y="663511"/>
                  </a:cubicBezTo>
                  <a:lnTo>
                    <a:pt x="773398" y="660665"/>
                  </a:lnTo>
                  <a:cubicBezTo>
                    <a:pt x="920933" y="617969"/>
                    <a:pt x="994701" y="524515"/>
                    <a:pt x="994701" y="380300"/>
                  </a:cubicBezTo>
                  <a:cubicBezTo>
                    <a:pt x="994701" y="301077"/>
                    <a:pt x="966119" y="237509"/>
                    <a:pt x="908955" y="189596"/>
                  </a:cubicBezTo>
                  <a:cubicBezTo>
                    <a:pt x="851791" y="141682"/>
                    <a:pt x="779565" y="117726"/>
                    <a:pt x="692277" y="117726"/>
                  </a:cubicBezTo>
                  <a:close/>
                  <a:moveTo>
                    <a:pt x="0" y="0"/>
                  </a:moveTo>
                  <a:lnTo>
                    <a:pt x="1458000" y="0"/>
                  </a:lnTo>
                  <a:lnTo>
                    <a:pt x="1458000" y="1447200"/>
                  </a:lnTo>
                  <a:lnTo>
                    <a:pt x="0" y="1447200"/>
                  </a:lnTo>
                  <a:close/>
                </a:path>
              </a:pathLst>
            </a:cu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107613" y="2989248"/>
            <a:ext cx="4880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stellar" panose="020A0402060406010301" pitchFamily="18" charset="0"/>
              </a:rPr>
              <a:t>Part three</a:t>
            </a:r>
            <a:endParaRPr lang="zh-CN" altLang="en-US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8694281" y="3049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H="1">
            <a:off x="9580692" y="3048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16382" y="8776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30445" y="4359475"/>
            <a:ext cx="3246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Results Display</a:t>
            </a:r>
            <a:endParaRPr lang="zh-CN" altLang="en-US" sz="36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02954" y="3913251"/>
            <a:ext cx="3653426" cy="209970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35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42"/>
    </mc:Choice>
    <mc:Fallback xmlns="">
      <p:transition advTm="4142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23" grpId="0"/>
          <p:bldP spid="24" grpId="0" animBg="1"/>
          <p:bldP spid="25" grpId="0" animBg="1"/>
          <p:bldP spid="26" grpId="0" animBg="1"/>
          <p:bldP spid="27" grpId="0"/>
          <p:bldP spid="3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23" grpId="0"/>
          <p:bldP spid="24" grpId="0" animBg="1"/>
          <p:bldP spid="25" grpId="0" animBg="1"/>
          <p:bldP spid="26" grpId="0" animBg="1"/>
          <p:bldP spid="27" grpId="0"/>
          <p:bldP spid="28" grpId="0"/>
          <p:bldP spid="31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3491703" y="124282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33" y="2905150"/>
            <a:ext cx="752475" cy="752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00" y="2850380"/>
            <a:ext cx="862013" cy="8620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5" y="2905225"/>
            <a:ext cx="752400" cy="752400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431" y="3281388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823813" y="3281387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647195" y="3281386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72091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98127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24126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10330776" y="1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flipH="1">
            <a:off x="11217187" y="0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52877" y="5728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250810">
            <a:off x="1283416" y="547631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683003" y="138055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3865800">
            <a:off x="4059319" y="4784996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250810">
            <a:off x="6772653" y="149429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3865800">
            <a:off x="4635653" y="184876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250810">
            <a:off x="5802209" y="627627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1234003">
            <a:off x="7990578" y="5168301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785786"/>
      </p:ext>
    </p:extLst>
  </p:cSld>
  <p:clrMapOvr>
    <a:masterClrMapping/>
  </p:clrMapOvr>
  <p:transition spd="slow" advTm="71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 tmFilter="0,0; .5, 1; 1, 1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 tmFilter="0,0; .5, 1; 1, 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 tmFilter="0,0; .5, 1; 1, 1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 build="allAtOnce"/>
      <p:bldP spid="34" grpId="0" build="allAtOnce"/>
      <p:bldP spid="35" grpId="0" build="allAtOnce"/>
      <p:bldP spid="37" grpId="0" animBg="1"/>
      <p:bldP spid="38" grpId="0" animBg="1"/>
      <p:bldP spid="39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081912" y="123172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32350" y="1618998"/>
            <a:ext cx="4751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solidFill>
                  <a:schemeClr val="bg1"/>
                </a:solidFill>
              </a:rPr>
              <a:t>The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relathionship</a:t>
            </a:r>
            <a:r>
              <a:rPr lang="en-US" altLang="zh-CN" sz="2400" dirty="0" smtClean="0">
                <a:solidFill>
                  <a:schemeClr val="bg1"/>
                </a:solidFill>
              </a:rPr>
              <a:t> between Total Gross and the </a:t>
            </a:r>
            <a:r>
              <a:rPr lang="en-US" altLang="zh-CN" sz="2400" dirty="0">
                <a:solidFill>
                  <a:schemeClr val="bg1"/>
                </a:solidFill>
              </a:rPr>
              <a:t>number of films released in the same period</a:t>
            </a:r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solidFill>
                  <a:schemeClr val="bg1"/>
                </a:solidFill>
              </a:rPr>
              <a:t>The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fewer films </a:t>
            </a:r>
            <a:r>
              <a:rPr lang="en-US" altLang="zh-CN" sz="2400" dirty="0">
                <a:solidFill>
                  <a:schemeClr val="bg1"/>
                </a:solidFill>
              </a:rPr>
              <a:t>released during the same period, </a:t>
            </a:r>
            <a:r>
              <a:rPr lang="en-US" altLang="zh-CN" sz="2400" dirty="0" smtClean="0">
                <a:solidFill>
                  <a:schemeClr val="bg1"/>
                </a:solidFill>
              </a:rPr>
              <a:t>box office will be better.</a:t>
            </a:r>
          </a:p>
        </p:txBody>
      </p:sp>
      <p:sp>
        <p:nvSpPr>
          <p:cNvPr id="12" name="矩形 11"/>
          <p:cNvSpPr/>
          <p:nvPr/>
        </p:nvSpPr>
        <p:spPr>
          <a:xfrm rot="1250810">
            <a:off x="475289" y="4642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234003">
            <a:off x="6409613" y="2176822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3865800">
            <a:off x="489592" y="133768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987749" y="584199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3865800">
            <a:off x="3865723" y="1151885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250810">
            <a:off x="4974849" y="601701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3865800">
            <a:off x="7799709" y="57521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7407427" y="495176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11155939" y="-1"/>
            <a:ext cx="151396" cy="54975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791630" y="5727"/>
            <a:ext cx="86400" cy="44604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0269528" y="0"/>
            <a:ext cx="330594" cy="360214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93178" y="-1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681567" y="3124200"/>
            <a:ext cx="2708804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703339" y="4613564"/>
            <a:ext cx="2708804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31" name="矩形 30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1" y="1758331"/>
            <a:ext cx="5032319" cy="3354879"/>
          </a:xfrm>
          <a:prstGeom prst="rect">
            <a:avLst/>
          </a:prstGeom>
        </p:spPr>
      </p:pic>
      <p:sp>
        <p:nvSpPr>
          <p:cNvPr id="33" name="文本框 10"/>
          <p:cNvSpPr txBox="1"/>
          <p:nvPr/>
        </p:nvSpPr>
        <p:spPr>
          <a:xfrm>
            <a:off x="5585157" y="4138434"/>
            <a:ext cx="475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</a:rPr>
              <a:t>Possibable</a:t>
            </a:r>
            <a:r>
              <a:rPr lang="en-US" altLang="zh-CN" sz="2400" dirty="0" smtClean="0">
                <a:solidFill>
                  <a:schemeClr val="bg1"/>
                </a:solidFill>
              </a:rPr>
              <a:t> Reason:</a:t>
            </a:r>
          </a:p>
        </p:txBody>
      </p:sp>
      <p:sp>
        <p:nvSpPr>
          <p:cNvPr id="34" name="文本框 10"/>
          <p:cNvSpPr txBox="1"/>
          <p:nvPr/>
        </p:nvSpPr>
        <p:spPr>
          <a:xfrm>
            <a:off x="5663243" y="4816677"/>
            <a:ext cx="49015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solidFill>
                  <a:schemeClr val="bg1"/>
                </a:solidFill>
              </a:rPr>
              <a:t>Similar films grab </a:t>
            </a:r>
            <a:r>
              <a:rPr lang="en-US" altLang="zh-CN" sz="2400" dirty="0">
                <a:solidFill>
                  <a:schemeClr val="bg1"/>
                </a:solidFill>
              </a:rPr>
              <a:t>market </a:t>
            </a:r>
            <a:r>
              <a:rPr lang="en-US" altLang="zh-CN" sz="2400" dirty="0" smtClean="0">
                <a:solidFill>
                  <a:schemeClr val="bg1"/>
                </a:solidFill>
              </a:rPr>
              <a:t>share</a:t>
            </a: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solidFill>
                  <a:schemeClr val="bg1"/>
                </a:solidFill>
              </a:rPr>
              <a:t>Distributors pay </a:t>
            </a:r>
            <a:r>
              <a:rPr lang="en-US" altLang="zh-CN" sz="2400" dirty="0">
                <a:solidFill>
                  <a:schemeClr val="bg1"/>
                </a:solidFill>
              </a:rPr>
              <a:t>more attention </a:t>
            </a:r>
            <a:r>
              <a:rPr lang="en-US" altLang="zh-CN" sz="2400" dirty="0" smtClean="0">
                <a:solidFill>
                  <a:schemeClr val="bg1"/>
                </a:solidFill>
              </a:rPr>
              <a:t>on improving the quantity of movie (business value) rather than movie quality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4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865">
        <p14:prism dir="d"/>
      </p:transition>
    </mc:Choice>
    <mc:Fallback xmlns="">
      <p:transition spd="slow" advTm="4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1" grpId="0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17" grpId="0" animBg="1"/>
      <p:bldP spid="17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090483" y="133041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aphicFrame>
        <p:nvGraphicFramePr>
          <p:cNvPr id="8" name="图表 7"/>
          <p:cNvGraphicFramePr/>
          <p:nvPr>
            <p:extLst/>
          </p:nvPr>
        </p:nvGraphicFramePr>
        <p:xfrm>
          <a:off x="706939" y="1695691"/>
          <a:ext cx="4977080" cy="2677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814203" y="1631096"/>
            <a:ext cx="4607626" cy="2707574"/>
            <a:chOff x="831273" y="1864426"/>
            <a:chExt cx="4607626" cy="2707574"/>
          </a:xfrm>
          <a:effectLst>
            <a:glow rad="63500">
              <a:srgbClr val="DD6572">
                <a:alpha val="40000"/>
              </a:srgbClr>
            </a:glow>
          </a:effectLst>
        </p:grpSpPr>
        <p:sp>
          <p:nvSpPr>
            <p:cNvPr id="10" name="圆角矩形 9"/>
            <p:cNvSpPr/>
            <p:nvPr/>
          </p:nvSpPr>
          <p:spPr>
            <a:xfrm>
              <a:off x="831273" y="1864426"/>
              <a:ext cx="4607626" cy="2707574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07553" y="2169335"/>
              <a:ext cx="4055066" cy="2097755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223569" y="3125297"/>
              <a:ext cx="154379" cy="142504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200294" y="4499735"/>
            <a:ext cx="77285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2400" dirty="0" err="1">
                <a:solidFill>
                  <a:schemeClr val="bg1"/>
                </a:solidFill>
              </a:rPr>
              <a:t>Relathionship</a:t>
            </a:r>
            <a:r>
              <a:rPr lang="en-US" altLang="zh-CN" sz="2400" dirty="0">
                <a:solidFill>
                  <a:schemeClr val="bg1"/>
                </a:solidFill>
              </a:rPr>
              <a:t> between Total Gross and number of Theaters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sz="2400" dirty="0" smtClean="0">
                <a:solidFill>
                  <a:schemeClr val="bg1"/>
                </a:solidFill>
              </a:rPr>
              <a:t>There </a:t>
            </a:r>
            <a:r>
              <a:rPr lang="en-US" altLang="zh-CN" sz="2400" dirty="0">
                <a:solidFill>
                  <a:schemeClr val="bg1"/>
                </a:solidFill>
              </a:rPr>
              <a:t>is a positive correlation between the box office and the number of theaters</a:t>
            </a:r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Films with more theaters are also better at the box office</a:t>
            </a:r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Ø"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Ø"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1250810">
            <a:off x="475289" y="4642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234003">
            <a:off x="6933314" y="1970156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3865800">
            <a:off x="489592" y="133768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1987749" y="584199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1250810">
            <a:off x="6134736" y="3929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3865800">
            <a:off x="4803989" y="1172220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1250810">
            <a:off x="4974849" y="601701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2" y="1995564"/>
            <a:ext cx="2843213" cy="1905000"/>
          </a:xfrm>
          <a:prstGeom prst="rect">
            <a:avLst/>
          </a:prstGeom>
        </p:spPr>
      </p:pic>
      <p:cxnSp>
        <p:nvCxnSpPr>
          <p:cNvPr id="44" name="直接连接符 43"/>
          <p:cNvCxnSpPr/>
          <p:nvPr/>
        </p:nvCxnSpPr>
        <p:spPr>
          <a:xfrm>
            <a:off x="10086975" y="3281388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2" name="矩形 1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02" y="1936005"/>
            <a:ext cx="4055065" cy="20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514">
        <p14:prism/>
      </p:transition>
    </mc:Choice>
    <mc:Fallback xmlns="">
      <p:transition spd="slow" advTm="3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8" grpId="0">
        <p:bldAsOne/>
      </p:bldGraphic>
      <p:bldP spid="17" grpId="0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5868CBD-2C0E-4CC9-AB7D-1A683621A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41" y="2388667"/>
            <a:ext cx="3871304" cy="233835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07613" y="2989248"/>
            <a:ext cx="4591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PART four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02439" y="1143045"/>
            <a:ext cx="347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Implementation</a:t>
            </a:r>
            <a:endParaRPr lang="zh-CN" altLang="en-US" sz="3600" dirty="0">
              <a:solidFill>
                <a:prstClr val="white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68676" y="2293344"/>
            <a:ext cx="3854727" cy="2345551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6727" y="2241566"/>
            <a:ext cx="4093836" cy="2512273"/>
          </a:xfrm>
          <a:prstGeom prst="rect">
            <a:avLst/>
          </a:prstGeom>
          <a:noFill/>
          <a:ln>
            <a:solidFill>
              <a:srgbClr val="DD65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6084726" y="7636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6971137" y="7635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06827" y="13363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6400" y="2656800"/>
            <a:ext cx="1553158" cy="1501200"/>
            <a:chOff x="446400" y="2656800"/>
            <a:chExt cx="1553158" cy="1501200"/>
          </a:xfrm>
        </p:grpSpPr>
        <p:sp>
          <p:nvSpPr>
            <p:cNvPr id="11" name="矩形 10"/>
            <p:cNvSpPr/>
            <p:nvPr/>
          </p:nvSpPr>
          <p:spPr>
            <a:xfrm>
              <a:off x="525600" y="265680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446400" y="2710800"/>
              <a:ext cx="1458000" cy="1447200"/>
            </a:xfrm>
            <a:custGeom>
              <a:avLst/>
              <a:gdLst/>
              <a:ahLst/>
              <a:cxnLst/>
              <a:rect l="l" t="t" r="r" b="b"/>
              <a:pathLst>
                <a:path w="1458000" h="1447200">
                  <a:moveTo>
                    <a:pt x="816805" y="325508"/>
                  </a:moveTo>
                  <a:lnTo>
                    <a:pt x="832460" y="329066"/>
                  </a:lnTo>
                  <a:lnTo>
                    <a:pt x="832460" y="874140"/>
                  </a:lnTo>
                  <a:lnTo>
                    <a:pt x="445358" y="874140"/>
                  </a:lnTo>
                  <a:cubicBezTo>
                    <a:pt x="590521" y="695769"/>
                    <a:pt x="714337" y="512892"/>
                    <a:pt x="816805" y="325508"/>
                  </a:cubicBezTo>
                  <a:close/>
                  <a:moveTo>
                    <a:pt x="819651" y="136227"/>
                  </a:moveTo>
                  <a:cubicBezTo>
                    <a:pt x="759404" y="254824"/>
                    <a:pt x="684687" y="380063"/>
                    <a:pt x="595502" y="511944"/>
                  </a:cubicBezTo>
                  <a:cubicBezTo>
                    <a:pt x="506317" y="643824"/>
                    <a:pt x="413099" y="765030"/>
                    <a:pt x="315849" y="875563"/>
                  </a:cubicBezTo>
                  <a:lnTo>
                    <a:pt x="315849" y="975185"/>
                  </a:lnTo>
                  <a:lnTo>
                    <a:pt x="832460" y="975185"/>
                  </a:lnTo>
                  <a:lnTo>
                    <a:pt x="832460" y="1238471"/>
                  </a:lnTo>
                  <a:lnTo>
                    <a:pt x="949159" y="1238471"/>
                  </a:lnTo>
                  <a:lnTo>
                    <a:pt x="949159" y="975185"/>
                  </a:lnTo>
                  <a:lnTo>
                    <a:pt x="1114959" y="975185"/>
                  </a:lnTo>
                  <a:lnTo>
                    <a:pt x="1114959" y="874140"/>
                  </a:lnTo>
                  <a:lnTo>
                    <a:pt x="949159" y="874140"/>
                  </a:lnTo>
                  <a:lnTo>
                    <a:pt x="949159" y="136227"/>
                  </a:lnTo>
                  <a:close/>
                  <a:moveTo>
                    <a:pt x="0" y="0"/>
                  </a:moveTo>
                  <a:lnTo>
                    <a:pt x="1458000" y="0"/>
                  </a:lnTo>
                  <a:lnTo>
                    <a:pt x="1458000" y="1447200"/>
                  </a:lnTo>
                  <a:lnTo>
                    <a:pt x="0" y="1447200"/>
                  </a:lnTo>
                  <a:close/>
                </a:path>
              </a:pathLst>
            </a:cu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3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73"/>
    </mc:Choice>
    <mc:Fallback xmlns="">
      <p:transition advTm="4173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24" grpId="0"/>
          <p:bldP spid="10" grpId="0"/>
          <p:bldP spid="4" grpId="0" animBg="1"/>
          <p:bldP spid="6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24" grpId="0"/>
          <p:bldP spid="10" grpId="0"/>
          <p:bldP spid="12" grpId="0"/>
          <p:bldP spid="4" grpId="0" animBg="1"/>
          <p:bldP spid="6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436009" y="1575970"/>
            <a:ext cx="612688" cy="598953"/>
            <a:chOff x="3646448" y="1940312"/>
            <a:chExt cx="869795" cy="82355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775" y="2026892"/>
              <a:ext cx="683140" cy="683140"/>
            </a:xfrm>
            <a:prstGeom prst="rect">
              <a:avLst/>
            </a:prstGeom>
          </p:spPr>
        </p:pic>
        <p:sp>
          <p:nvSpPr>
            <p:cNvPr id="19" name="圆角矩形 18"/>
            <p:cNvSpPr/>
            <p:nvPr/>
          </p:nvSpPr>
          <p:spPr>
            <a:xfrm>
              <a:off x="3646448" y="1940312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433914" y="3842602"/>
            <a:ext cx="612000" cy="597600"/>
            <a:chOff x="5145066" y="3172254"/>
            <a:chExt cx="869795" cy="82355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350" y="3230196"/>
              <a:ext cx="687560" cy="687560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>
              <a:off x="5145066" y="3172254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36009" y="2645520"/>
            <a:ext cx="612000" cy="597600"/>
            <a:chOff x="6622326" y="2162809"/>
            <a:chExt cx="869795" cy="823559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259" y="2218601"/>
              <a:ext cx="711973" cy="711973"/>
            </a:xfrm>
            <a:prstGeom prst="rect">
              <a:avLst/>
            </a:prstGeom>
          </p:spPr>
        </p:pic>
        <p:sp>
          <p:nvSpPr>
            <p:cNvPr id="25" name="圆角矩形 24"/>
            <p:cNvSpPr/>
            <p:nvPr/>
          </p:nvSpPr>
          <p:spPr>
            <a:xfrm>
              <a:off x="6622326" y="2162809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433914" y="5039684"/>
            <a:ext cx="612000" cy="597600"/>
            <a:chOff x="10014722" y="1997798"/>
            <a:chExt cx="869795" cy="823559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030" y="2071837"/>
              <a:ext cx="675480" cy="675480"/>
            </a:xfrm>
            <a:prstGeom prst="rect">
              <a:avLst/>
            </a:prstGeom>
          </p:spPr>
        </p:pic>
        <p:sp>
          <p:nvSpPr>
            <p:cNvPr id="28" name="圆角矩形 27"/>
            <p:cNvSpPr/>
            <p:nvPr/>
          </p:nvSpPr>
          <p:spPr>
            <a:xfrm>
              <a:off x="10014722" y="1997798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8276993" y="1599781"/>
            <a:ext cx="0" cy="535986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8276993" y="2692302"/>
            <a:ext cx="0" cy="535986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8276993" y="3884647"/>
            <a:ext cx="0" cy="535986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8276993" y="5070490"/>
            <a:ext cx="0" cy="535986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042987" y="1467479"/>
            <a:ext cx="4547147" cy="4750246"/>
            <a:chOff x="757237" y="1285875"/>
            <a:chExt cx="4547147" cy="4750246"/>
          </a:xfrm>
          <a:effectLst>
            <a:glow rad="63500">
              <a:srgbClr val="DD6572">
                <a:alpha val="40000"/>
              </a:srgbClr>
            </a:glow>
          </a:effectLst>
        </p:grpSpPr>
        <p:sp>
          <p:nvSpPr>
            <p:cNvPr id="4" name="圆角矩形 3"/>
            <p:cNvSpPr/>
            <p:nvPr/>
          </p:nvSpPr>
          <p:spPr>
            <a:xfrm>
              <a:off x="1024399" y="1285875"/>
              <a:ext cx="4047664" cy="234372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757237" y="3003960"/>
              <a:ext cx="4547147" cy="3032161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220417" y="1575970"/>
              <a:ext cx="3674792" cy="1832929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3000660" y="1380917"/>
              <a:ext cx="128301" cy="104984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686800" y="1703682"/>
            <a:ext cx="158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collection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686800" y="2858956"/>
            <a:ext cx="148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Cleaning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686800" y="4014230"/>
            <a:ext cx="148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686800" y="5169504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 Visualization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45342" y="251138"/>
            <a:ext cx="6957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Project process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736691" y="2135767"/>
            <a:ext cx="510742" cy="490662"/>
            <a:chOff x="3646448" y="1940312"/>
            <a:chExt cx="869795" cy="823559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775" y="2026892"/>
              <a:ext cx="683140" cy="683140"/>
            </a:xfrm>
            <a:prstGeom prst="rect">
              <a:avLst/>
            </a:prstGeom>
          </p:spPr>
        </p:pic>
        <p:sp>
          <p:nvSpPr>
            <p:cNvPr id="34" name="圆角矩形 33"/>
            <p:cNvSpPr/>
            <p:nvPr/>
          </p:nvSpPr>
          <p:spPr>
            <a:xfrm>
              <a:off x="3646448" y="1940312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736691" y="2907729"/>
            <a:ext cx="510168" cy="489554"/>
            <a:chOff x="6622326" y="2162809"/>
            <a:chExt cx="869795" cy="823559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259" y="2218601"/>
              <a:ext cx="711973" cy="711973"/>
            </a:xfrm>
            <a:prstGeom prst="rect">
              <a:avLst/>
            </a:prstGeom>
          </p:spPr>
        </p:pic>
        <p:sp>
          <p:nvSpPr>
            <p:cNvPr id="38" name="圆角矩形 37"/>
            <p:cNvSpPr/>
            <p:nvPr/>
          </p:nvSpPr>
          <p:spPr>
            <a:xfrm>
              <a:off x="6622326" y="2162809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426212" y="2135767"/>
            <a:ext cx="510168" cy="489554"/>
            <a:chOff x="5145066" y="3172254"/>
            <a:chExt cx="869795" cy="823559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6350" y="3230196"/>
              <a:ext cx="687560" cy="687560"/>
            </a:xfrm>
            <a:prstGeom prst="rect">
              <a:avLst/>
            </a:prstGeom>
          </p:spPr>
        </p:pic>
        <p:sp>
          <p:nvSpPr>
            <p:cNvPr id="41" name="圆角矩形 40"/>
            <p:cNvSpPr/>
            <p:nvPr/>
          </p:nvSpPr>
          <p:spPr>
            <a:xfrm>
              <a:off x="5145066" y="3172254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426212" y="2909850"/>
            <a:ext cx="510168" cy="489554"/>
            <a:chOff x="10014722" y="1997798"/>
            <a:chExt cx="869795" cy="823559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030" y="2071837"/>
              <a:ext cx="675480" cy="675480"/>
            </a:xfrm>
            <a:prstGeom prst="rect">
              <a:avLst/>
            </a:prstGeom>
          </p:spPr>
        </p:pic>
        <p:sp>
          <p:nvSpPr>
            <p:cNvPr id="48" name="圆角矩形 47"/>
            <p:cNvSpPr/>
            <p:nvPr/>
          </p:nvSpPr>
          <p:spPr>
            <a:xfrm>
              <a:off x="10014722" y="1997798"/>
              <a:ext cx="869795" cy="823559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49" name="图表 48">
            <a:extLst>
              <a:ext uri="{FF2B5EF4-FFF2-40B4-BE49-F238E27FC236}">
                <a16:creationId xmlns:a16="http://schemas.microsoft.com/office/drawing/2014/main" xmlns="" id="{E67FC7CD-86A4-4EAB-85F7-7A08D6014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414131"/>
              </p:ext>
            </p:extLst>
          </p:nvPr>
        </p:nvGraphicFramePr>
        <p:xfrm>
          <a:off x="1299922" y="3639831"/>
          <a:ext cx="3952726" cy="2211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DA1895CF-29FA-4D05-9261-21BEDC908375}"/>
              </a:ext>
            </a:extLst>
          </p:cNvPr>
          <p:cNvSpPr/>
          <p:nvPr/>
        </p:nvSpPr>
        <p:spPr>
          <a:xfrm>
            <a:off x="1157127" y="3956417"/>
            <a:ext cx="4261957" cy="1575875"/>
          </a:xfrm>
          <a:custGeom>
            <a:avLst/>
            <a:gdLst>
              <a:gd name="connsiteX0" fmla="*/ 0 w 3728557"/>
              <a:gd name="connsiteY0" fmla="*/ 0 h 2156900"/>
              <a:gd name="connsiteX1" fmla="*/ 3728557 w 3728557"/>
              <a:gd name="connsiteY1" fmla="*/ 0 h 2156900"/>
              <a:gd name="connsiteX2" fmla="*/ 3728557 w 3728557"/>
              <a:gd name="connsiteY2" fmla="*/ 2156900 h 2156900"/>
              <a:gd name="connsiteX3" fmla="*/ 0 w 3728557"/>
              <a:gd name="connsiteY3" fmla="*/ 2156900 h 2156900"/>
              <a:gd name="connsiteX4" fmla="*/ 0 w 3728557"/>
              <a:gd name="connsiteY4" fmla="*/ 0 h 2156900"/>
              <a:gd name="connsiteX0" fmla="*/ 295275 w 4023832"/>
              <a:gd name="connsiteY0" fmla="*/ 0 h 2156900"/>
              <a:gd name="connsiteX1" fmla="*/ 4023832 w 4023832"/>
              <a:gd name="connsiteY1" fmla="*/ 0 h 2156900"/>
              <a:gd name="connsiteX2" fmla="*/ 4023832 w 4023832"/>
              <a:gd name="connsiteY2" fmla="*/ 2156900 h 2156900"/>
              <a:gd name="connsiteX3" fmla="*/ 0 w 4023832"/>
              <a:gd name="connsiteY3" fmla="*/ 1575875 h 2156900"/>
              <a:gd name="connsiteX4" fmla="*/ 295275 w 4023832"/>
              <a:gd name="connsiteY4" fmla="*/ 0 h 2156900"/>
              <a:gd name="connsiteX0" fmla="*/ 295275 w 4261957"/>
              <a:gd name="connsiteY0" fmla="*/ 0 h 1575875"/>
              <a:gd name="connsiteX1" fmla="*/ 4023832 w 4261957"/>
              <a:gd name="connsiteY1" fmla="*/ 0 h 1575875"/>
              <a:gd name="connsiteX2" fmla="*/ 4261957 w 4261957"/>
              <a:gd name="connsiteY2" fmla="*/ 1537775 h 1575875"/>
              <a:gd name="connsiteX3" fmla="*/ 0 w 4261957"/>
              <a:gd name="connsiteY3" fmla="*/ 1575875 h 1575875"/>
              <a:gd name="connsiteX4" fmla="*/ 295275 w 4261957"/>
              <a:gd name="connsiteY4" fmla="*/ 0 h 157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1957" h="1575875">
                <a:moveTo>
                  <a:pt x="295275" y="0"/>
                </a:moveTo>
                <a:lnTo>
                  <a:pt x="4023832" y="0"/>
                </a:lnTo>
                <a:lnTo>
                  <a:pt x="4261957" y="1537775"/>
                </a:lnTo>
                <a:lnTo>
                  <a:pt x="0" y="1575875"/>
                </a:lnTo>
                <a:lnTo>
                  <a:pt x="295275" y="0"/>
                </a:lnTo>
                <a:close/>
              </a:path>
            </a:pathLst>
          </a:custGeom>
          <a:noFill/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28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182">
        <p14:prism dir="u"/>
      </p:transition>
    </mc:Choice>
    <mc:Fallback xmlns="">
      <p:transition spd="slow" advTm="8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15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50"/>
                            </p:stCondLst>
                            <p:childTnLst>
                              <p:par>
                                <p:cTn id="4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50"/>
                            </p:stCondLst>
                            <p:childTnLst>
                              <p:par>
                                <p:cTn id="5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5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150"/>
                            </p:stCondLst>
                            <p:childTnLst>
                              <p:par>
                                <p:cTn id="6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65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150"/>
                            </p:stCondLst>
                            <p:childTnLst>
                              <p:par>
                                <p:cTn id="7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65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3" grpId="0"/>
      <p:bldP spid="44" grpId="0"/>
      <p:bldP spid="45" grpId="0"/>
      <p:bldP spid="47" grpId="0"/>
      <p:bldGraphic spid="49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441"/>
            <a:ext cx="12192000" cy="368933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55859" y="124282"/>
            <a:ext cx="7493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collection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aphicFrame>
        <p:nvGraphicFramePr>
          <p:cNvPr id="22" name="图表 21"/>
          <p:cNvGraphicFramePr/>
          <p:nvPr>
            <p:extLst/>
          </p:nvPr>
        </p:nvGraphicFramePr>
        <p:xfrm>
          <a:off x="8068152" y="2458405"/>
          <a:ext cx="1590993" cy="1262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9" name="图表 28"/>
          <p:cNvGraphicFramePr/>
          <p:nvPr>
            <p:extLst/>
          </p:nvPr>
        </p:nvGraphicFramePr>
        <p:xfrm>
          <a:off x="5224574" y="2325670"/>
          <a:ext cx="2092297" cy="1528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0" name="图表 29"/>
          <p:cNvGraphicFramePr/>
          <p:nvPr>
            <p:extLst/>
          </p:nvPr>
        </p:nvGraphicFramePr>
        <p:xfrm>
          <a:off x="2060695" y="2114779"/>
          <a:ext cx="2412598" cy="1949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805890" y="3942806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DD6572"/>
                </a:solidFill>
                <a:latin typeface="Berlin Sans FB Demi" panose="020E0802020502020306" pitchFamily="34" charset="0"/>
              </a:rPr>
              <a:t>70%</a:t>
            </a:r>
            <a:endParaRPr lang="zh-CN" altLang="en-US" sz="36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811962" y="3942262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DD6572"/>
                </a:solidFill>
                <a:latin typeface="Berlin Sans FB Demi" panose="020E0802020502020306" pitchFamily="34" charset="0"/>
              </a:rPr>
              <a:t>50%</a:t>
            </a:r>
            <a:endParaRPr lang="zh-CN" altLang="en-US" sz="36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20294" y="3942806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DD6572"/>
                </a:solidFill>
                <a:latin typeface="Berlin Sans FB Demi" panose="020E0802020502020306" pitchFamily="34" charset="0"/>
              </a:rPr>
              <a:t>30%</a:t>
            </a:r>
            <a:endParaRPr lang="zh-CN" altLang="en-US" sz="3600" dirty="0">
              <a:solidFill>
                <a:srgbClr val="DD6572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165401" y="5458609"/>
            <a:ext cx="421064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 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 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50052" y="1714669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53780" y="1714669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40566" y="1714669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Title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857" y="5914097"/>
            <a:ext cx="342000" cy="3509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576" y="5422253"/>
            <a:ext cx="342825" cy="34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0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8665">
        <p14:flythrough hasBounce="1"/>
      </p:transition>
    </mc:Choice>
    <mc:Fallback xmlns="">
      <p:transition spd="slow" advTm="86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50"/>
                            </p:stCondLst>
                            <p:childTnLst>
                              <p:par>
                                <p:cTn id="3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5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15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15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22" grpId="0">
        <p:bldAsOne/>
      </p:bldGraphic>
      <p:bldGraphic spid="29" grpId="0">
        <p:bldAsOne/>
      </p:bldGraphic>
      <p:bldGraphic spid="30" grpId="0">
        <p:bldAsOne/>
      </p:bldGraphic>
      <p:bldP spid="18" grpId="0"/>
      <p:bldP spid="33" grpId="0"/>
      <p:bldP spid="34" grpId="0"/>
      <p:bldP spid="41" grpId="0"/>
      <p:bldP spid="2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11913" y="124282"/>
            <a:ext cx="6581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cleaning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7605" y="479168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Actor Influence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30583" y="4696079"/>
            <a:ext cx="187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Director Influence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27141" y="542856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10330776" y="1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flipH="1">
            <a:off x="11217187" y="0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52877" y="5728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250810">
            <a:off x="1283416" y="547631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683003" y="138055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3865800">
            <a:off x="4059319" y="4784996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250810">
            <a:off x="6772653" y="149429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3865800">
            <a:off x="4635653" y="184876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250810">
            <a:off x="5802209" y="627627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1234003">
            <a:off x="7990578" y="5168301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6" y="1624747"/>
            <a:ext cx="4175731" cy="2783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008" y="1622203"/>
            <a:ext cx="4203387" cy="28022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34060" y="5677930"/>
            <a:ext cx="3272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矩形 30"/>
          <p:cNvSpPr/>
          <p:nvPr/>
        </p:nvSpPr>
        <p:spPr>
          <a:xfrm>
            <a:off x="251589" y="1589081"/>
            <a:ext cx="4219928" cy="2819486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515334"/>
      </p:ext>
    </p:extLst>
  </p:cSld>
  <p:clrMapOvr>
    <a:masterClrMapping/>
  </p:clrMapOvr>
  <p:transition spd="slow" advTm="71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"/>
                            </p:stCondLst>
                            <p:childTnLst>
                              <p:par>
                                <p:cTn id="7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200"/>
                            </p:stCondLst>
                            <p:childTnLst>
                              <p:par>
                                <p:cTn id="7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 build="allAtOnce"/>
      <p:bldP spid="34" grpId="0" build="allAtOnce"/>
      <p:bldP spid="37" grpId="0" animBg="1"/>
      <p:bldP spid="38" grpId="0" animBg="1"/>
      <p:bldP spid="39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065505" y="133041"/>
            <a:ext cx="6205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analysis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954046047"/>
              </p:ext>
            </p:extLst>
          </p:nvPr>
        </p:nvGraphicFramePr>
        <p:xfrm>
          <a:off x="1270927" y="1935535"/>
          <a:ext cx="5073663" cy="345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925249" y="1433436"/>
            <a:ext cx="5765022" cy="4458597"/>
            <a:chOff x="831273" y="1864426"/>
            <a:chExt cx="4607626" cy="2707574"/>
          </a:xfrm>
          <a:effectLst>
            <a:glow rad="63500">
              <a:srgbClr val="DD6572">
                <a:alpha val="40000"/>
              </a:srgbClr>
            </a:glow>
          </a:effectLst>
        </p:grpSpPr>
        <p:sp>
          <p:nvSpPr>
            <p:cNvPr id="10" name="圆角矩形 9"/>
            <p:cNvSpPr/>
            <p:nvPr/>
          </p:nvSpPr>
          <p:spPr>
            <a:xfrm>
              <a:off x="831273" y="1864426"/>
              <a:ext cx="4607626" cy="2707574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107553" y="2169335"/>
              <a:ext cx="4055066" cy="2097755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223569" y="3125297"/>
              <a:ext cx="154379" cy="142504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7510081" y="3662734"/>
            <a:ext cx="37151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Both of the Drama and Comedy are numerous.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The most popular movie type is  Drama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There are also lots of Documentary.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The Action is the fourth type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Other types are little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rot="1250810">
            <a:off x="475289" y="4642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234003">
            <a:off x="6933314" y="1970156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3865800">
            <a:off x="489592" y="133768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1987749" y="584199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1250810">
            <a:off x="6134736" y="3929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3865800">
            <a:off x="4803989" y="1172220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1250810">
            <a:off x="4974849" y="601701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212" y="1995564"/>
            <a:ext cx="2843213" cy="1905000"/>
          </a:xfrm>
          <a:prstGeom prst="rect">
            <a:avLst/>
          </a:prstGeom>
        </p:spPr>
      </p:pic>
      <p:cxnSp>
        <p:nvCxnSpPr>
          <p:cNvPr id="44" name="直接连接符 43"/>
          <p:cNvCxnSpPr/>
          <p:nvPr/>
        </p:nvCxnSpPr>
        <p:spPr>
          <a:xfrm>
            <a:off x="10086975" y="3281388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2" name="矩形 1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728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514">
        <p14:prism/>
      </p:transition>
    </mc:Choice>
    <mc:Fallback xmlns="">
      <p:transition spd="slow" advTm="35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5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8" grpId="0">
        <p:bldAsOne/>
      </p:bldGraphic>
      <p:bldP spid="17" grpId="0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163005" y="123172"/>
            <a:ext cx="8565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visualization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39229" y="1304638"/>
            <a:ext cx="54524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2400" dirty="0" err="1" smtClean="0">
                <a:solidFill>
                  <a:schemeClr val="bg1"/>
                </a:solidFill>
              </a:rPr>
              <a:t>Relathionship</a:t>
            </a:r>
            <a:r>
              <a:rPr lang="en-US" altLang="zh-CN" sz="2400" dirty="0" smtClean="0">
                <a:solidFill>
                  <a:schemeClr val="bg1"/>
                </a:solidFill>
              </a:rPr>
              <a:t> between average box office and IMDB rating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2400" dirty="0" smtClean="0">
                <a:solidFill>
                  <a:schemeClr val="bg1"/>
                </a:solidFill>
              </a:rPr>
              <a:t>There are three peaks in the chart(around 1, 8 and 9)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sz="2400" dirty="0" smtClean="0">
                <a:solidFill>
                  <a:schemeClr val="bg1"/>
                </a:solidFill>
              </a:rPr>
              <a:t>Most IMDB rating is around 8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Not </a:t>
            </a:r>
            <a:r>
              <a:rPr lang="en-US" sz="2400" dirty="0">
                <a:solidFill>
                  <a:schemeClr val="bg1"/>
                </a:solidFill>
              </a:rPr>
              <a:t>many films with particularly high rating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1250810">
            <a:off x="475289" y="4642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234003">
            <a:off x="6409613" y="2176822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3865800">
            <a:off x="489592" y="133768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987749" y="584199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3865800">
            <a:off x="3865723" y="1151885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250810">
            <a:off x="4974849" y="601701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3865800">
            <a:off x="7799709" y="57521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7407427" y="495176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11155939" y="-1"/>
            <a:ext cx="151396" cy="54975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791630" y="5727"/>
            <a:ext cx="86400" cy="44604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0269528" y="0"/>
            <a:ext cx="330594" cy="360214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93178" y="-1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057741" y="1247634"/>
            <a:ext cx="2708804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019431" y="1046502"/>
            <a:ext cx="2708804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31" name="矩形 30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4" y="1304638"/>
            <a:ext cx="5160291" cy="35885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0966" y="4053009"/>
            <a:ext cx="2316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Possible reasons: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58282" y="4919007"/>
            <a:ext cx="7619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higher rating movie has the better box office</a:t>
            </a: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solidFill>
                  <a:schemeClr val="bg1"/>
                </a:solidFill>
              </a:rPr>
              <a:t>Films with too high rating </a:t>
            </a:r>
            <a:r>
              <a:rPr lang="en-US" altLang="zh-CN" sz="2400" dirty="0">
                <a:solidFill>
                  <a:schemeClr val="bg1"/>
                </a:solidFill>
              </a:rPr>
              <a:t>b</a:t>
            </a:r>
            <a:r>
              <a:rPr lang="en-US" sz="2400" dirty="0" smtClean="0">
                <a:solidFill>
                  <a:schemeClr val="bg1"/>
                </a:solidFill>
              </a:rPr>
              <a:t>ecause </a:t>
            </a:r>
            <a:r>
              <a:rPr lang="en-US" sz="2400" dirty="0">
                <a:solidFill>
                  <a:schemeClr val="bg1"/>
                </a:solidFill>
              </a:rPr>
              <a:t>of its high literary and artistic </a:t>
            </a:r>
            <a:r>
              <a:rPr lang="en-US" sz="2400" dirty="0" smtClean="0">
                <a:solidFill>
                  <a:schemeClr val="bg1"/>
                </a:solidFill>
              </a:rPr>
              <a:t>quality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can't </a:t>
            </a:r>
            <a:r>
              <a:rPr lang="en-US" sz="2400" dirty="0">
                <a:solidFill>
                  <a:schemeClr val="bg1"/>
                </a:solidFill>
              </a:rPr>
              <a:t>generate social </a:t>
            </a:r>
            <a:r>
              <a:rPr lang="en-US" sz="2400" dirty="0" smtClean="0">
                <a:solidFill>
                  <a:schemeClr val="bg1"/>
                </a:solidFill>
              </a:rPr>
              <a:t>resonance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number </a:t>
            </a:r>
            <a:r>
              <a:rPr lang="en-US" sz="2400" dirty="0">
                <a:solidFill>
                  <a:schemeClr val="bg1"/>
                </a:solidFill>
              </a:rPr>
              <a:t>of </a:t>
            </a:r>
            <a:r>
              <a:rPr lang="en-US" sz="2400" dirty="0" smtClean="0">
                <a:solidFill>
                  <a:schemeClr val="bg1"/>
                </a:solidFill>
              </a:rPr>
              <a:t>low-</a:t>
            </a:r>
            <a:r>
              <a:rPr lang="en-US" altLang="zh-CN" sz="2400" dirty="0" smtClean="0">
                <a:solidFill>
                  <a:schemeClr val="bg1"/>
                </a:solidFill>
              </a:rPr>
              <a:t>rating </a:t>
            </a:r>
            <a:r>
              <a:rPr lang="en-US" sz="2400" dirty="0" smtClean="0">
                <a:solidFill>
                  <a:schemeClr val="bg1"/>
                </a:solidFill>
              </a:rPr>
              <a:t>movies are small, and they have high box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1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865">
        <p14:prism dir="d"/>
      </p:transition>
    </mc:Choice>
    <mc:Fallback xmlns="">
      <p:transition spd="slow" advTm="4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1" grpId="0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17" grpId="0" animBg="1"/>
      <p:bldP spid="17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59BAAFBB-5688-4368-85EF-C670C10145F1}"/>
              </a:ext>
            </a:extLst>
          </p:cNvPr>
          <p:cNvSpPr/>
          <p:nvPr/>
        </p:nvSpPr>
        <p:spPr>
          <a:xfrm>
            <a:off x="4921092" y="5309307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6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2C4753E1-0B16-4501-B7BA-F2585CEFF592}"/>
              </a:ext>
            </a:extLst>
          </p:cNvPr>
          <p:cNvSpPr/>
          <p:nvPr/>
        </p:nvSpPr>
        <p:spPr>
          <a:xfrm>
            <a:off x="4921092" y="4712811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5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FCCF83EA-076C-45A3-8A05-60484184801C}"/>
              </a:ext>
            </a:extLst>
          </p:cNvPr>
          <p:cNvSpPr/>
          <p:nvPr/>
        </p:nvSpPr>
        <p:spPr>
          <a:xfrm>
            <a:off x="4921092" y="4109457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4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C0E10A58-9241-4D10-B90A-65F801B01F3C}"/>
              </a:ext>
            </a:extLst>
          </p:cNvPr>
          <p:cNvSpPr/>
          <p:nvPr/>
        </p:nvSpPr>
        <p:spPr>
          <a:xfrm>
            <a:off x="4922606" y="3500846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3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02A61694-305C-497A-8DCF-95579B00A9BD}"/>
              </a:ext>
            </a:extLst>
          </p:cNvPr>
          <p:cNvSpPr/>
          <p:nvPr/>
        </p:nvSpPr>
        <p:spPr>
          <a:xfrm>
            <a:off x="4921861" y="2922111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2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AC06D140-C75A-43F0-ADD5-963EA8094C73}"/>
              </a:ext>
            </a:extLst>
          </p:cNvPr>
          <p:cNvSpPr/>
          <p:nvPr/>
        </p:nvSpPr>
        <p:spPr>
          <a:xfrm>
            <a:off x="4913137" y="2343766"/>
            <a:ext cx="441418" cy="44141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1</a:t>
            </a:r>
            <a:endParaRPr lang="zh-CN" altLang="en-US" sz="4000" dirty="0">
              <a:solidFill>
                <a:schemeClr val="tx1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447368" y="189840"/>
            <a:ext cx="1545357" cy="1510930"/>
            <a:chOff x="447368" y="189840"/>
            <a:chExt cx="1545357" cy="1510930"/>
          </a:xfrm>
        </p:grpSpPr>
        <p:sp>
          <p:nvSpPr>
            <p:cNvPr id="21" name="矩形 20"/>
            <p:cNvSpPr/>
            <p:nvPr/>
          </p:nvSpPr>
          <p:spPr>
            <a:xfrm>
              <a:off x="518767" y="18984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47368" y="253962"/>
              <a:ext cx="1457632" cy="1446808"/>
            </a:xfrm>
            <a:custGeom>
              <a:avLst/>
              <a:gdLst/>
              <a:ahLst/>
              <a:cxnLst/>
              <a:rect l="l" t="t" r="r" b="b"/>
              <a:pathLst>
                <a:path w="1457632" h="1446808">
                  <a:moveTo>
                    <a:pt x="1084727" y="891733"/>
                  </a:moveTo>
                  <a:lnTo>
                    <a:pt x="1083303" y="908100"/>
                  </a:lnTo>
                  <a:cubicBezTo>
                    <a:pt x="1078559" y="968347"/>
                    <a:pt x="1069309" y="1016735"/>
                    <a:pt x="1055552" y="1053263"/>
                  </a:cubicBezTo>
                  <a:cubicBezTo>
                    <a:pt x="1041794" y="1089791"/>
                    <a:pt x="1020447" y="1122761"/>
                    <a:pt x="991509" y="1152173"/>
                  </a:cubicBezTo>
                  <a:cubicBezTo>
                    <a:pt x="932210" y="1212421"/>
                    <a:pt x="855596" y="1242545"/>
                    <a:pt x="761667" y="1242545"/>
                  </a:cubicBezTo>
                  <a:cubicBezTo>
                    <a:pt x="675803" y="1242545"/>
                    <a:pt x="602509" y="1222620"/>
                    <a:pt x="541788" y="1182772"/>
                  </a:cubicBezTo>
                  <a:lnTo>
                    <a:pt x="541788" y="1188464"/>
                  </a:lnTo>
                  <a:cubicBezTo>
                    <a:pt x="610100" y="1237326"/>
                    <a:pt x="683867" y="1261757"/>
                    <a:pt x="763090" y="1261757"/>
                  </a:cubicBezTo>
                  <a:cubicBezTo>
                    <a:pt x="867456" y="1261757"/>
                    <a:pt x="948695" y="1231041"/>
                    <a:pt x="1006808" y="1169607"/>
                  </a:cubicBezTo>
                  <a:cubicBezTo>
                    <a:pt x="1064921" y="1108174"/>
                    <a:pt x="1097772" y="1018633"/>
                    <a:pt x="1105362" y="900984"/>
                  </a:cubicBezTo>
                  <a:close/>
                  <a:moveTo>
                    <a:pt x="747435" y="342390"/>
                  </a:moveTo>
                  <a:cubicBezTo>
                    <a:pt x="612709" y="342390"/>
                    <a:pt x="545345" y="465020"/>
                    <a:pt x="545345" y="710279"/>
                  </a:cubicBezTo>
                  <a:cubicBezTo>
                    <a:pt x="545345" y="824607"/>
                    <a:pt x="562068" y="919129"/>
                    <a:pt x="595512" y="993846"/>
                  </a:cubicBezTo>
                  <a:cubicBezTo>
                    <a:pt x="628957" y="1068562"/>
                    <a:pt x="673668" y="1111613"/>
                    <a:pt x="729646" y="1122998"/>
                  </a:cubicBezTo>
                  <a:lnTo>
                    <a:pt x="729646" y="1115883"/>
                  </a:lnTo>
                  <a:cubicBezTo>
                    <a:pt x="677937" y="1095009"/>
                    <a:pt x="637851" y="1049112"/>
                    <a:pt x="609388" y="978191"/>
                  </a:cubicBezTo>
                  <a:cubicBezTo>
                    <a:pt x="580925" y="907270"/>
                    <a:pt x="566693" y="818440"/>
                    <a:pt x="566693" y="711703"/>
                  </a:cubicBezTo>
                  <a:cubicBezTo>
                    <a:pt x="566693" y="477354"/>
                    <a:pt x="628126" y="360180"/>
                    <a:pt x="750993" y="360180"/>
                  </a:cubicBezTo>
                  <a:cubicBezTo>
                    <a:pt x="789419" y="360180"/>
                    <a:pt x="830216" y="377495"/>
                    <a:pt x="873386" y="412125"/>
                  </a:cubicBezTo>
                  <a:lnTo>
                    <a:pt x="873386" y="402875"/>
                  </a:lnTo>
                  <a:cubicBezTo>
                    <a:pt x="834960" y="362552"/>
                    <a:pt x="792977" y="342390"/>
                    <a:pt x="747435" y="342390"/>
                  </a:cubicBezTo>
                  <a:close/>
                  <a:moveTo>
                    <a:pt x="1115325" y="313215"/>
                  </a:moveTo>
                  <a:lnTo>
                    <a:pt x="1108209" y="326024"/>
                  </a:lnTo>
                  <a:lnTo>
                    <a:pt x="1051282" y="427069"/>
                  </a:lnTo>
                  <a:cubicBezTo>
                    <a:pt x="1033255" y="459802"/>
                    <a:pt x="1012382" y="501074"/>
                    <a:pt x="988663" y="550884"/>
                  </a:cubicBezTo>
                  <a:lnTo>
                    <a:pt x="980835" y="568674"/>
                  </a:lnTo>
                  <a:lnTo>
                    <a:pt x="1000048" y="577925"/>
                  </a:lnTo>
                  <a:cubicBezTo>
                    <a:pt x="1030883" y="505343"/>
                    <a:pt x="1072155" y="424934"/>
                    <a:pt x="1123864" y="336697"/>
                  </a:cubicBezTo>
                  <a:lnTo>
                    <a:pt x="1131691" y="323177"/>
                  </a:lnTo>
                  <a:close/>
                  <a:moveTo>
                    <a:pt x="731069" y="243480"/>
                  </a:moveTo>
                  <a:cubicBezTo>
                    <a:pt x="619113" y="243480"/>
                    <a:pt x="525421" y="289496"/>
                    <a:pt x="449993" y="381527"/>
                  </a:cubicBezTo>
                  <a:cubicBezTo>
                    <a:pt x="374565" y="473559"/>
                    <a:pt x="336851" y="587650"/>
                    <a:pt x="336851" y="723800"/>
                  </a:cubicBezTo>
                  <a:cubicBezTo>
                    <a:pt x="336851" y="871335"/>
                    <a:pt x="373142" y="988390"/>
                    <a:pt x="445724" y="1074966"/>
                  </a:cubicBezTo>
                  <a:cubicBezTo>
                    <a:pt x="518305" y="1161543"/>
                    <a:pt x="616267" y="1204831"/>
                    <a:pt x="739608" y="1204831"/>
                  </a:cubicBezTo>
                  <a:cubicBezTo>
                    <a:pt x="877655" y="1204831"/>
                    <a:pt x="968738" y="1152648"/>
                    <a:pt x="1012857" y="1048282"/>
                  </a:cubicBezTo>
                  <a:cubicBezTo>
                    <a:pt x="1033730" y="998946"/>
                    <a:pt x="1044166" y="951269"/>
                    <a:pt x="1044166" y="905254"/>
                  </a:cubicBezTo>
                  <a:cubicBezTo>
                    <a:pt x="1044166" y="874418"/>
                    <a:pt x="1034916" y="859001"/>
                    <a:pt x="1016414" y="859001"/>
                  </a:cubicBezTo>
                  <a:cubicBezTo>
                    <a:pt x="1002183" y="859001"/>
                    <a:pt x="994118" y="868963"/>
                    <a:pt x="992221" y="888887"/>
                  </a:cubicBezTo>
                  <a:cubicBezTo>
                    <a:pt x="984630" y="971431"/>
                    <a:pt x="961029" y="1034881"/>
                    <a:pt x="921418" y="1079236"/>
                  </a:cubicBezTo>
                  <a:cubicBezTo>
                    <a:pt x="881806" y="1123591"/>
                    <a:pt x="828793" y="1145769"/>
                    <a:pt x="762379" y="1145769"/>
                  </a:cubicBezTo>
                  <a:cubicBezTo>
                    <a:pt x="679361" y="1145769"/>
                    <a:pt x="614488" y="1107581"/>
                    <a:pt x="567760" y="1031204"/>
                  </a:cubicBezTo>
                  <a:cubicBezTo>
                    <a:pt x="521033" y="954827"/>
                    <a:pt x="497669" y="849276"/>
                    <a:pt x="497669" y="714549"/>
                  </a:cubicBezTo>
                  <a:cubicBezTo>
                    <a:pt x="497669" y="558000"/>
                    <a:pt x="523049" y="446993"/>
                    <a:pt x="573809" y="381527"/>
                  </a:cubicBezTo>
                  <a:cubicBezTo>
                    <a:pt x="614132" y="328870"/>
                    <a:pt x="664417" y="302541"/>
                    <a:pt x="724665" y="302541"/>
                  </a:cubicBezTo>
                  <a:cubicBezTo>
                    <a:pt x="781117" y="302541"/>
                    <a:pt x="829268" y="323652"/>
                    <a:pt x="869116" y="365872"/>
                  </a:cubicBezTo>
                  <a:cubicBezTo>
                    <a:pt x="908965" y="408093"/>
                    <a:pt x="934345" y="465257"/>
                    <a:pt x="945256" y="537364"/>
                  </a:cubicBezTo>
                  <a:lnTo>
                    <a:pt x="954507" y="542345"/>
                  </a:lnTo>
                  <a:lnTo>
                    <a:pt x="960911" y="525979"/>
                  </a:lnTo>
                  <a:cubicBezTo>
                    <a:pt x="992221" y="451500"/>
                    <a:pt x="1029223" y="377021"/>
                    <a:pt x="1071918" y="302541"/>
                  </a:cubicBezTo>
                  <a:lnTo>
                    <a:pt x="1079745" y="289021"/>
                  </a:lnTo>
                  <a:lnTo>
                    <a:pt x="1068360" y="282617"/>
                  </a:lnTo>
                  <a:cubicBezTo>
                    <a:pt x="1048436" y="296374"/>
                    <a:pt x="1025902" y="303253"/>
                    <a:pt x="1000760" y="303253"/>
                  </a:cubicBezTo>
                  <a:cubicBezTo>
                    <a:pt x="977514" y="303253"/>
                    <a:pt x="948102" y="296374"/>
                    <a:pt x="912523" y="282617"/>
                  </a:cubicBezTo>
                  <a:cubicBezTo>
                    <a:pt x="844685" y="256526"/>
                    <a:pt x="784201" y="243480"/>
                    <a:pt x="731069" y="243480"/>
                  </a:cubicBezTo>
                  <a:close/>
                  <a:moveTo>
                    <a:pt x="0" y="0"/>
                  </a:moveTo>
                  <a:lnTo>
                    <a:pt x="1457632" y="0"/>
                  </a:lnTo>
                  <a:lnTo>
                    <a:pt x="1457632" y="1446808"/>
                  </a:lnTo>
                  <a:lnTo>
                    <a:pt x="0" y="1446808"/>
                  </a:lnTo>
                  <a:close/>
                </a:path>
              </a:pathLst>
            </a:cu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513547" y="667223"/>
            <a:ext cx="376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stellar" panose="020A0402060406010301" pitchFamily="18" charset="0"/>
              </a:rPr>
              <a:t>ONTENTs</a:t>
            </a:r>
            <a:endParaRPr lang="zh-CN" altLang="en-US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455793" y="236096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Abstract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75" name="肘形连接符 74"/>
          <p:cNvCxnSpPr/>
          <p:nvPr/>
        </p:nvCxnSpPr>
        <p:spPr>
          <a:xfrm rot="5400000" flipH="1" flipV="1">
            <a:off x="4460906" y="1716849"/>
            <a:ext cx="584067" cy="493426"/>
          </a:xfrm>
          <a:prstGeom prst="bentConnector3">
            <a:avLst>
              <a:gd name="adj1" fmla="val 101440"/>
            </a:avLst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连接符 81"/>
          <p:cNvCxnSpPr/>
          <p:nvPr/>
        </p:nvCxnSpPr>
        <p:spPr>
          <a:xfrm rot="5400000" flipH="1" flipV="1">
            <a:off x="7389099" y="5815917"/>
            <a:ext cx="584067" cy="493426"/>
          </a:xfrm>
          <a:prstGeom prst="bentConnector3">
            <a:avLst>
              <a:gd name="adj1" fmla="val 796"/>
            </a:avLst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5455330" y="2994888"/>
            <a:ext cx="2191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Problem Statement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455330" y="3542993"/>
            <a:ext cx="171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Results Display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26805" y="1842706"/>
            <a:ext cx="3580769" cy="4339988"/>
            <a:chOff x="4426805" y="1842706"/>
            <a:chExt cx="3580769" cy="4339988"/>
          </a:xfrm>
        </p:grpSpPr>
        <p:sp>
          <p:nvSpPr>
            <p:cNvPr id="61" name="矩形 60"/>
            <p:cNvSpPr/>
            <p:nvPr/>
          </p:nvSpPr>
          <p:spPr>
            <a:xfrm>
              <a:off x="4644783" y="1842706"/>
              <a:ext cx="3138985" cy="4339988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 rot="8091819">
              <a:off x="4729745" y="5706565"/>
              <a:ext cx="45719" cy="651600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rot="8091819" flipH="1">
              <a:off x="7658735" y="1641056"/>
              <a:ext cx="45719" cy="651958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矩形 63"/>
          <p:cNvSpPr/>
          <p:nvPr/>
        </p:nvSpPr>
        <p:spPr>
          <a:xfrm rot="2869499">
            <a:off x="1890944" y="4197286"/>
            <a:ext cx="241869" cy="241459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 rot="2869499">
            <a:off x="10289579" y="776412"/>
            <a:ext cx="518023" cy="503732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 rot="20836693">
            <a:off x="10930192" y="5592045"/>
            <a:ext cx="191801" cy="212508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 rot="1250810">
            <a:off x="9852768" y="365262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 rot="14604635">
            <a:off x="2585186" y="2426294"/>
            <a:ext cx="174532" cy="178483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 rot="1250810">
            <a:off x="3402300" y="5796978"/>
            <a:ext cx="69408" cy="52170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527D2576-4402-40DF-AABA-BD48AB5037E1}"/>
              </a:ext>
            </a:extLst>
          </p:cNvPr>
          <p:cNvSpPr txBox="1"/>
          <p:nvPr/>
        </p:nvSpPr>
        <p:spPr>
          <a:xfrm>
            <a:off x="5465318" y="4151663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Implementation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78F2D42D-DD69-497A-996A-FF827E9F9289}"/>
              </a:ext>
            </a:extLst>
          </p:cNvPr>
          <p:cNvSpPr txBox="1"/>
          <p:nvPr/>
        </p:nvSpPr>
        <p:spPr>
          <a:xfrm>
            <a:off x="5464855" y="4785588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Conclusions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E51F4C84-5998-42F6-AF4E-DE059B29D297}"/>
              </a:ext>
            </a:extLst>
          </p:cNvPr>
          <p:cNvSpPr txBox="1"/>
          <p:nvPr/>
        </p:nvSpPr>
        <p:spPr>
          <a:xfrm>
            <a:off x="5464855" y="5333693"/>
            <a:ext cx="184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Limitations and </a:t>
            </a:r>
          </a:p>
          <a:p>
            <a:r>
              <a:rPr lang="en-US" altLang="zh-CN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future work</a:t>
            </a:r>
            <a:endParaRPr lang="zh-CN" altLang="en-US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589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839"/>
    </mc:Choice>
    <mc:Fallback xmlns="">
      <p:transition advTm="8839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9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25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2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3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3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2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3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3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4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4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4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5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6" fill="hold" grpId="0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7000">
                                          <p:cBhvr additive="base">
                                            <p:cTn id="5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7000">
                                          <p:cBhvr additive="base">
                                            <p:cTn id="5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6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6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7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8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8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10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7" grpId="0" animBg="1"/>
          <p:bldP spid="36" grpId="0" animBg="1"/>
          <p:bldP spid="35" grpId="0" animBg="1"/>
          <p:bldP spid="34" grpId="0" animBg="1"/>
          <p:bldP spid="3" grpId="0" animBg="1"/>
          <p:bldP spid="14" grpId="0"/>
          <p:bldP spid="59" grpId="0"/>
          <p:bldP spid="84" grpId="0"/>
          <p:bldP spid="85" grpId="0"/>
          <p:bldP spid="64" grpId="0" animBg="1"/>
          <p:bldP spid="64" grpId="1" animBg="1"/>
          <p:bldP spid="65" grpId="0" animBg="1"/>
          <p:bldP spid="65" grpId="1" animBg="1"/>
          <p:bldP spid="66" grpId="0" animBg="1"/>
          <p:bldP spid="66" grpId="1" animBg="1"/>
          <p:bldP spid="67" grpId="0" animBg="1"/>
          <p:bldP spid="67" grpId="1" animBg="1"/>
          <p:bldP spid="68" grpId="0" animBg="1"/>
          <p:bldP spid="68" grpId="1" animBg="1"/>
          <p:bldP spid="69" grpId="0" animBg="1"/>
          <p:bldP spid="69" grpId="1" animBg="1"/>
          <p:bldP spid="30" grpId="0"/>
          <p:bldP spid="31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8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6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8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6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66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7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8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84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8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5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9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10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1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7" grpId="0" animBg="1"/>
          <p:bldP spid="36" grpId="0" animBg="1"/>
          <p:bldP spid="35" grpId="0" animBg="1"/>
          <p:bldP spid="34" grpId="0" animBg="1"/>
          <p:bldP spid="3" grpId="0" animBg="1"/>
          <p:bldP spid="14" grpId="0"/>
          <p:bldP spid="59" grpId="0"/>
          <p:bldP spid="84" grpId="0"/>
          <p:bldP spid="85" grpId="0"/>
          <p:bldP spid="64" grpId="0" animBg="1"/>
          <p:bldP spid="64" grpId="1" animBg="1"/>
          <p:bldP spid="65" grpId="0" animBg="1"/>
          <p:bldP spid="65" grpId="1" animBg="1"/>
          <p:bldP spid="66" grpId="0" animBg="1"/>
          <p:bldP spid="66" grpId="1" animBg="1"/>
          <p:bldP spid="67" grpId="0" animBg="1"/>
          <p:bldP spid="67" grpId="1" animBg="1"/>
          <p:bldP spid="68" grpId="0" animBg="1"/>
          <p:bldP spid="68" grpId="1" animBg="1"/>
          <p:bldP spid="69" grpId="0" animBg="1"/>
          <p:bldP spid="69" grpId="1" animBg="1"/>
          <p:bldP spid="30" grpId="0"/>
          <p:bldP spid="31" grpId="0"/>
          <p:bldP spid="3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11913" y="124282"/>
            <a:ext cx="6581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cleaning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10330776" y="1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flipH="1">
            <a:off x="11217187" y="0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52877" y="5728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250810">
            <a:off x="1283416" y="547631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683003" y="138055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3865800">
            <a:off x="4059319" y="4784996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250810">
            <a:off x="6772653" y="149429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3865800">
            <a:off x="4635653" y="184876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250810">
            <a:off x="5802209" y="627627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1234003">
            <a:off x="7990578" y="5168301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xmlns="" id="{C127A14F-161D-4B02-9493-608E4215B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75112"/>
              </p:ext>
            </p:extLst>
          </p:nvPr>
        </p:nvGraphicFramePr>
        <p:xfrm>
          <a:off x="2767860" y="1314756"/>
          <a:ext cx="5050692" cy="4003040"/>
        </p:xfrm>
        <a:graphic>
          <a:graphicData uri="http://schemas.openxmlformats.org/drawingml/2006/table">
            <a:tbl>
              <a:tblPr firstRow="1">
                <a:tableStyleId>{C083E6E3-FA7D-4D7B-A595-EF9225AFEA82}</a:tableStyleId>
              </a:tblPr>
              <a:tblGrid>
                <a:gridCol w="2525346">
                  <a:extLst>
                    <a:ext uri="{9D8B030D-6E8A-4147-A177-3AD203B41FA5}">
                      <a16:colId xmlns:a16="http://schemas.microsoft.com/office/drawing/2014/main" xmlns="" val="1524595884"/>
                    </a:ext>
                  </a:extLst>
                </a:gridCol>
                <a:gridCol w="2525346">
                  <a:extLst>
                    <a:ext uri="{9D8B030D-6E8A-4147-A177-3AD203B41FA5}">
                      <a16:colId xmlns:a16="http://schemas.microsoft.com/office/drawing/2014/main" xmlns="" val="2919014538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Field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Illustration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7394234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Title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866273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Theaters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53635634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Country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65043916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Genre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77508361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Rated</a:t>
                      </a:r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5211487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Runtime</a:t>
                      </a:r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420047514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Language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14691998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imdbRating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06374422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Actorinfluenceaverage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2651519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Average Gross for each movie</a:t>
                      </a:r>
                      <a:endParaRPr lang="en-US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68423456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googletrends</a:t>
                      </a:r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94430743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last </a:t>
                      </a:r>
                      <a:r>
                        <a:rPr lang="en-GB" sz="1600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year_totalgross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4941356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genre_gross</a:t>
                      </a:r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21109842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the corresponding period</a:t>
                      </a:r>
                      <a:endParaRPr lang="en-GB" sz="16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0460768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Total Gross</a:t>
                      </a:r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GB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453883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615892"/>
      </p:ext>
    </p:extLst>
  </p:cSld>
  <p:clrMapOvr>
    <a:masterClrMapping/>
  </p:clrMapOvr>
  <p:transition spd="slow" advTm="71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7" grpId="0" animBg="1"/>
      <p:bldP spid="38" grpId="0" animBg="1"/>
      <p:bldP spid="39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D657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5" y="2298247"/>
            <a:ext cx="5057775" cy="291465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138556" y="2855900"/>
            <a:ext cx="2675889" cy="1097973"/>
            <a:chOff x="7138556" y="2855900"/>
            <a:chExt cx="2675889" cy="109797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D657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556" y="2855900"/>
              <a:ext cx="669906" cy="109797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D657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759" y="2855900"/>
              <a:ext cx="669906" cy="1097973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D657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149" y="2855900"/>
              <a:ext cx="669906" cy="1097973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D6572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539" y="2855900"/>
              <a:ext cx="669906" cy="1097973"/>
            </a:xfrm>
            <a:prstGeom prst="rect">
              <a:avLst/>
            </a:prstGeom>
          </p:spPr>
        </p:pic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D657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413" y="2855900"/>
            <a:ext cx="669906" cy="1097973"/>
          </a:xfrm>
          <a:prstGeom prst="rect">
            <a:avLst/>
          </a:prstGeom>
          <a:effectLst>
            <a:glow rad="101600">
              <a:srgbClr val="DD6572">
                <a:alpha val="40000"/>
              </a:srgbClr>
            </a:glow>
          </a:effectLst>
        </p:spPr>
      </p:pic>
      <p:sp>
        <p:nvSpPr>
          <p:cNvPr id="33" name="文本框 32"/>
          <p:cNvSpPr txBox="1"/>
          <p:nvPr/>
        </p:nvSpPr>
        <p:spPr>
          <a:xfrm>
            <a:off x="6909227" y="4361862"/>
            <a:ext cx="3811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 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491703" y="124282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0" y="1971303"/>
            <a:ext cx="12192000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0" y="5355771"/>
            <a:ext cx="12192000" cy="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3806">
        <p14:flythrough hasBounce="1"/>
      </p:transition>
    </mc:Choice>
    <mc:Fallback xmlns="">
      <p:transition spd="slow" advTm="38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D657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23" y="1035351"/>
            <a:ext cx="5772318" cy="51586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44" y="3614661"/>
            <a:ext cx="489858" cy="4898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91703" y="124282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773109"/>
            <a:ext cx="489858" cy="4898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138" y="1607839"/>
            <a:ext cx="489858" cy="48985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52282" y="3859590"/>
            <a:ext cx="22842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187953" y="3679484"/>
            <a:ext cx="22842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10102" y="1680310"/>
            <a:ext cx="228421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 Your  Text Here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250810">
            <a:off x="2290674" y="4892156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1234003">
            <a:off x="1054569" y="2462986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3865800">
            <a:off x="2687276" y="96756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3865800">
            <a:off x="4153135" y="5781532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3865800">
            <a:off x="6031109" y="1091419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250810">
            <a:off x="7597435" y="6222938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9986580" y="277013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3865800">
            <a:off x="9540545" y="4776782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3865800">
            <a:off x="9288827" y="1364060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1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160">
        <p14:flythrough hasBounce="1"/>
      </p:transition>
    </mc:Choice>
    <mc:Fallback xmlns="">
      <p:transition spd="slow" advTm="41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50"/>
                            </p:stCondLst>
                            <p:childTnLst>
                              <p:par>
                                <p:cTn id="8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75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654285" y="2821712"/>
            <a:ext cx="3932085" cy="2057770"/>
          </a:xfrm>
          <a:prstGeom prst="rect">
            <a:avLst/>
          </a:prstGeom>
          <a:noFill/>
          <a:ln>
            <a:solidFill>
              <a:srgbClr val="DD65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91703" y="124282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13803" y="3273919"/>
            <a:ext cx="306000" cy="1559988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772046" y="3048650"/>
            <a:ext cx="306000" cy="17852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0681289" y="2362850"/>
            <a:ext cx="306000" cy="24710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727268" y="2718747"/>
            <a:ext cx="306000" cy="211516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6780808" y="1967996"/>
            <a:ext cx="4265220" cy="1208314"/>
          </a:xfrm>
          <a:custGeom>
            <a:avLst/>
            <a:gdLst>
              <a:gd name="connsiteX0" fmla="*/ 0 w 4180114"/>
              <a:gd name="connsiteY0" fmla="*/ 1153886 h 1153886"/>
              <a:gd name="connsiteX1" fmla="*/ 2394857 w 4180114"/>
              <a:gd name="connsiteY1" fmla="*/ 772886 h 1153886"/>
              <a:gd name="connsiteX2" fmla="*/ 4180114 w 4180114"/>
              <a:gd name="connsiteY2" fmla="*/ 0 h 115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0114" h="1153886">
                <a:moveTo>
                  <a:pt x="0" y="1153886"/>
                </a:moveTo>
                <a:cubicBezTo>
                  <a:pt x="849085" y="1059543"/>
                  <a:pt x="1698171" y="965200"/>
                  <a:pt x="2394857" y="772886"/>
                </a:cubicBezTo>
                <a:cubicBezTo>
                  <a:pt x="3091543" y="580572"/>
                  <a:pt x="3635828" y="290286"/>
                  <a:pt x="4180114" y="0"/>
                </a:cubicBezTo>
              </a:path>
            </a:pathLst>
          </a:custGeom>
          <a:noFill/>
          <a:ln w="38100">
            <a:solidFill>
              <a:srgbClr val="DD657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854039" y="3571164"/>
            <a:ext cx="307521" cy="1262743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61560" y="5193136"/>
            <a:ext cx="3811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 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5" y="2848771"/>
            <a:ext cx="4167759" cy="2344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4" name="直接连接符 33"/>
          <p:cNvCxnSpPr/>
          <p:nvPr/>
        </p:nvCxnSpPr>
        <p:spPr>
          <a:xfrm>
            <a:off x="5822039" y="2742497"/>
            <a:ext cx="0" cy="2379990"/>
          </a:xfrm>
          <a:prstGeom prst="line">
            <a:avLst/>
          </a:prstGeom>
          <a:ln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32289" y="5193135"/>
            <a:ext cx="3811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 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0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7792">
        <p14:prism/>
      </p:transition>
    </mc:Choice>
    <mc:Fallback xmlns="">
      <p:transition spd="slow" advTm="77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9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4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9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4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9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6" grpId="0"/>
      <p:bldP spid="5" grpId="0" animBg="1"/>
      <p:bldP spid="26" grpId="0" animBg="1"/>
      <p:bldP spid="27" grpId="0" animBg="1"/>
      <p:bldP spid="28" grpId="0" animBg="1"/>
      <p:bldP spid="9" grpId="0" animBg="1"/>
      <p:bldP spid="29" grpId="0" animBg="1"/>
      <p:bldP spid="10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3F8CC0F-36A6-4242-B7FB-4958AD0C3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47" y="3912578"/>
            <a:ext cx="3578735" cy="211820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657B4FE0-9B16-4F26-9A6B-F1311A60C3CF}"/>
              </a:ext>
            </a:extLst>
          </p:cNvPr>
          <p:cNvGrpSpPr/>
          <p:nvPr/>
        </p:nvGrpSpPr>
        <p:grpSpPr>
          <a:xfrm>
            <a:off x="445358" y="2656800"/>
            <a:ext cx="1554200" cy="1501198"/>
            <a:chOff x="445358" y="2656800"/>
            <a:chExt cx="1554200" cy="150119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3E3BD509-72F1-4BC0-B609-A665688800BC}"/>
                </a:ext>
              </a:extLst>
            </p:cNvPr>
            <p:cNvSpPr/>
            <p:nvPr/>
          </p:nvSpPr>
          <p:spPr>
            <a:xfrm>
              <a:off x="525600" y="265680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7720CC94-F1CD-4B53-BA4B-FC2370F6A39C}"/>
                </a:ext>
              </a:extLst>
            </p:cNvPr>
            <p:cNvSpPr/>
            <p:nvPr/>
          </p:nvSpPr>
          <p:spPr>
            <a:xfrm>
              <a:off x="445358" y="2710799"/>
              <a:ext cx="1458000" cy="1447199"/>
            </a:xfrm>
            <a:prstGeom prst="rect">
              <a:avLst/>
            </a:pr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500" dirty="0">
                  <a:solidFill>
                    <a:schemeClr val="tx1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5</a:t>
              </a:r>
              <a:endParaRPr lang="zh-CN" altLang="en-US" sz="115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07613" y="2989248"/>
            <a:ext cx="4050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stellar" panose="020A0402060406010301" pitchFamily="18" charset="0"/>
              </a:rPr>
              <a:t>Part five</a:t>
            </a:r>
            <a:endParaRPr lang="zh-CN" altLang="en-US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8694281" y="3049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flipH="1">
            <a:off x="9580692" y="3048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16382" y="8776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30445" y="4359475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Conclusions</a:t>
            </a:r>
            <a:endParaRPr lang="zh-CN" altLang="en-US" sz="36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083146" y="3912578"/>
            <a:ext cx="3639136" cy="219358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16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142"/>
    </mc:Choice>
    <mc:Fallback xmlns="">
      <p:transition advTm="4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24" grpId="0" animBg="1"/>
      <p:bldP spid="25" grpId="0" animBg="1"/>
      <p:bldP spid="26" grpId="0" animBg="1"/>
      <p:bldP spid="27" grpId="0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611913" y="124282"/>
            <a:ext cx="6581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cleaning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33" y="2905150"/>
            <a:ext cx="752475" cy="752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00" y="2850380"/>
            <a:ext cx="862013" cy="8620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05" y="2905225"/>
            <a:ext cx="752400" cy="752400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431" y="3281388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823813" y="3281387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5647195" y="3281386"/>
            <a:ext cx="2105025" cy="3484"/>
          </a:xfrm>
          <a:prstGeom prst="line">
            <a:avLst/>
          </a:prstGeom>
          <a:ln w="83693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472091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98127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24126" y="3772005"/>
            <a:ext cx="216879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Add Your Text Here</a:t>
            </a:r>
            <a:endParaRPr lang="zh-CN" altLang="en-US" sz="20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flipH="1">
            <a:off x="10330776" y="1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flipH="1">
            <a:off x="11217187" y="0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52877" y="5728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1250810">
            <a:off x="1283416" y="547631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683003" y="138055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3865800">
            <a:off x="4059319" y="4784996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1250810">
            <a:off x="6772653" y="149429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3865800">
            <a:off x="4635653" y="184876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1250810">
            <a:off x="5802209" y="6276273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1234003">
            <a:off x="7990578" y="5168301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87998"/>
      </p:ext>
    </p:extLst>
  </p:cSld>
  <p:clrMapOvr>
    <a:masterClrMapping/>
  </p:clrMapOvr>
  <p:transition spd="slow" advTm="71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5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50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 tmFilter="0,0; .5, 1; 1, 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50"/>
                            </p:stCondLst>
                            <p:childTnLst>
                              <p:par>
                                <p:cTn id="10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 tmFilter="0,0; .5, 1; 1, 1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50"/>
                            </p:stCondLst>
                            <p:childTnLst>
                              <p:par>
                                <p:cTn id="1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 tmFilter="0,0; .5, 1; 1, 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 tmFilter="0,0; .5, 1; 1, 1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" grpId="0" build="allAtOnce"/>
      <p:bldP spid="34" grpId="0" build="allAtOnce"/>
      <p:bldP spid="35" grpId="0" build="allAtOnce"/>
      <p:bldP spid="37" grpId="0" animBg="1"/>
      <p:bldP spid="38" grpId="0" animBg="1"/>
      <p:bldP spid="39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7C2F82C-F506-4B3E-945E-071F3A530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51" y="2343896"/>
            <a:ext cx="3851401" cy="23274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07613" y="2989248"/>
            <a:ext cx="3685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PART six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02439" y="1143045"/>
            <a:ext cx="4598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white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Limitations and future work</a:t>
            </a:r>
            <a:endParaRPr lang="zh-CN" altLang="en-US" sz="2800" dirty="0">
              <a:solidFill>
                <a:prstClr val="white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36281" y="2310579"/>
            <a:ext cx="3974282" cy="2443260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16727" y="2241566"/>
            <a:ext cx="4093836" cy="2512273"/>
          </a:xfrm>
          <a:prstGeom prst="rect">
            <a:avLst/>
          </a:prstGeom>
          <a:noFill/>
          <a:ln>
            <a:solidFill>
              <a:srgbClr val="DD65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6084726" y="7636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6971137" y="7635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06827" y="13363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81AE1F4D-FC66-4CB3-9B46-0F4321FCA450}"/>
              </a:ext>
            </a:extLst>
          </p:cNvPr>
          <p:cNvGrpSpPr/>
          <p:nvPr/>
        </p:nvGrpSpPr>
        <p:grpSpPr>
          <a:xfrm>
            <a:off x="445358" y="2656800"/>
            <a:ext cx="1554200" cy="1501198"/>
            <a:chOff x="445358" y="2656800"/>
            <a:chExt cx="1554200" cy="1501198"/>
          </a:xfrm>
        </p:grpSpPr>
        <p:sp>
          <p:nvSpPr>
            <p:cNvPr id="11" name="矩形 10"/>
            <p:cNvSpPr/>
            <p:nvPr/>
          </p:nvSpPr>
          <p:spPr>
            <a:xfrm>
              <a:off x="525600" y="265680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1936D1E4-30DF-4E53-A744-9A02A80FBE34}"/>
                </a:ext>
              </a:extLst>
            </p:cNvPr>
            <p:cNvSpPr/>
            <p:nvPr/>
          </p:nvSpPr>
          <p:spPr>
            <a:xfrm>
              <a:off x="445358" y="2710799"/>
              <a:ext cx="1458000" cy="1447199"/>
            </a:xfrm>
            <a:prstGeom prst="rect">
              <a:avLst/>
            </a:pr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500" dirty="0">
                  <a:solidFill>
                    <a:schemeClr val="tx1"/>
                  </a:solidFill>
                  <a:latin typeface="Nirmala UI Semilight" panose="020B0402040204020203" pitchFamily="34" charset="0"/>
                  <a:cs typeface="Nirmala UI Semilight" panose="020B0402040204020203" pitchFamily="34" charset="0"/>
                </a:rPr>
                <a:t>6</a:t>
              </a:r>
              <a:endParaRPr lang="zh-CN" altLang="en-US" sz="11500" dirty="0">
                <a:solidFill>
                  <a:schemeClr val="tx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27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173"/>
    </mc:Choice>
    <mc:Fallback xmlns="">
      <p:transition advTm="4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/>
      <p:bldP spid="10" grpId="0"/>
      <p:bldP spid="4" grpId="0" animBg="1"/>
      <p:bldP spid="6" grpId="0" animBg="1"/>
      <p:bldP spid="21" grpId="0" animBg="1"/>
      <p:bldP spid="22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1163005" y="123172"/>
            <a:ext cx="8565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Data visualization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 rot="1250810">
            <a:off x="475289" y="464253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234003">
            <a:off x="6409613" y="2176822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3865800">
            <a:off x="489592" y="133768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3865800">
            <a:off x="1987749" y="5841998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3865800">
            <a:off x="3865723" y="1151885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1250810">
            <a:off x="4974849" y="6017011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3865800">
            <a:off x="7799709" y="57521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3865800">
            <a:off x="7407427" y="495176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flipH="1">
            <a:off x="11155939" y="-1"/>
            <a:ext cx="151396" cy="54975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791630" y="5727"/>
            <a:ext cx="86400" cy="44604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flipH="1">
            <a:off x="10269528" y="0"/>
            <a:ext cx="330594" cy="360214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793178" y="-1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31" name="矩形 30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文本框 16"/>
          <p:cNvSpPr txBox="1"/>
          <p:nvPr/>
        </p:nvSpPr>
        <p:spPr>
          <a:xfrm>
            <a:off x="5036824" y="1208949"/>
            <a:ext cx="50396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The figure 1 shows the distribution of </a:t>
            </a:r>
            <a:r>
              <a:rPr lang="en-US" altLang="zh-CN" smtClean="0">
                <a:solidFill>
                  <a:schemeClr val="bg1"/>
                </a:solidFill>
              </a:rPr>
              <a:t>movie Genre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Both of the Drama and Comedy are numerous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The most popular movie type is  Drama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There are also lots of Documentary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The Action is the fourth type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Other types are little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16"/>
          <p:cNvSpPr txBox="1"/>
          <p:nvPr/>
        </p:nvSpPr>
        <p:spPr>
          <a:xfrm>
            <a:off x="5100056" y="4017203"/>
            <a:ext cx="50961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The figure 2 illustrates the relationship between Total Gross and movie Genre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The total gross of </a:t>
            </a:r>
            <a:r>
              <a:rPr lang="en-US" altLang="zh-CN" dirty="0" err="1" smtClean="0">
                <a:solidFill>
                  <a:schemeClr val="bg1"/>
                </a:solidFill>
              </a:rPr>
              <a:t>Advanture</a:t>
            </a:r>
            <a:r>
              <a:rPr lang="en-US" altLang="zh-CN" dirty="0" smtClean="0">
                <a:solidFill>
                  <a:schemeClr val="bg1"/>
                </a:solidFill>
              </a:rPr>
              <a:t> is the highest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Animation = Mystery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The </a:t>
            </a:r>
            <a:r>
              <a:rPr lang="en-US" altLang="zh-CN" dirty="0" err="1" smtClean="0">
                <a:solidFill>
                  <a:schemeClr val="bg1"/>
                </a:solidFill>
              </a:rPr>
              <a:t>fouth</a:t>
            </a:r>
            <a:r>
              <a:rPr lang="en-US" altLang="zh-CN" dirty="0" smtClean="0">
                <a:solidFill>
                  <a:schemeClr val="bg1"/>
                </a:solidFill>
              </a:rPr>
              <a:t> is Action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Despite Drama and Documentary have large numbers, their </a:t>
            </a:r>
            <a:r>
              <a:rPr lang="en-US" altLang="zh-CN" dirty="0">
                <a:solidFill>
                  <a:schemeClr val="bg1"/>
                </a:solidFill>
              </a:rPr>
              <a:t>total </a:t>
            </a:r>
            <a:r>
              <a:rPr lang="en-US" altLang="zh-CN" dirty="0" smtClean="0">
                <a:solidFill>
                  <a:schemeClr val="bg1"/>
                </a:solidFill>
              </a:rPr>
              <a:t>grosses are low 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solidFill>
                  <a:schemeClr val="bg1"/>
                </a:solidFill>
              </a:rPr>
              <a:t>Mystery, Fantasy, Sci-Fi and Romance are much little, but the total gross of them represent the opposite results</a:t>
            </a:r>
          </a:p>
          <a:p>
            <a:pPr marL="285750" indent="-285750">
              <a:buFont typeface="Wingdings" charset="2"/>
              <a:buChar char="Ø"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0484" y="3373546"/>
            <a:ext cx="174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However: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74" y="3896766"/>
            <a:ext cx="4219508" cy="2586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1" y="1148264"/>
            <a:ext cx="4220406" cy="2506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07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865">
        <p14:prism dir="d"/>
      </p:transition>
    </mc:Choice>
    <mc:Fallback xmlns="">
      <p:transition spd="slow" advTm="48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17" grpId="0" animBg="1"/>
      <p:bldP spid="17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34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007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"/>
            <a:ext cx="12192000" cy="4500748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358738" y="5014053"/>
            <a:ext cx="5474524" cy="1039695"/>
            <a:chOff x="3206338" y="5237018"/>
            <a:chExt cx="5474524" cy="1039695"/>
          </a:xfrm>
        </p:grpSpPr>
        <p:sp>
          <p:nvSpPr>
            <p:cNvPr id="4" name="矩形 3"/>
            <p:cNvSpPr/>
            <p:nvPr/>
          </p:nvSpPr>
          <p:spPr>
            <a:xfrm>
              <a:off x="3206338" y="5237018"/>
              <a:ext cx="5474524" cy="1039695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410213" y="5341508"/>
              <a:ext cx="507222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prstClr val="white"/>
                  </a:solidFill>
                  <a:latin typeface="Castellar" panose="020A0402060406010301" pitchFamily="18" charset="0"/>
                </a:rPr>
                <a:t>Thank YOU</a:t>
              </a:r>
              <a:endParaRPr lang="zh-CN" altLang="en-US" sz="5400" dirty="0">
                <a:solidFill>
                  <a:prstClr val="white"/>
                </a:solidFill>
                <a:latin typeface="Castellar" panose="020A0402060406010301" pitchFamily="18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660547" y="5970685"/>
            <a:ext cx="119876" cy="1198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81045" y="5970685"/>
            <a:ext cx="119876" cy="1198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701543" y="5970685"/>
            <a:ext cx="119876" cy="1198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22041" y="5970685"/>
            <a:ext cx="119876" cy="11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33">
        <p14:flythrough/>
      </p:transition>
    </mc:Choice>
    <mc:Fallback xmlns="">
      <p:transition spd="slow" advTm="50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9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9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94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2" accel="76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accel="76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accel="76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accel="76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F4E819E-888C-46B7-B5FE-F6B921D50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27" y="3896937"/>
            <a:ext cx="3482057" cy="219089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07613" y="2989248"/>
            <a:ext cx="4084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stellar" panose="020A0402060406010301" pitchFamily="18" charset="0"/>
              </a:rPr>
              <a:t>PART ONE</a:t>
            </a:r>
            <a:endParaRPr lang="zh-CN" altLang="en-US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6400" y="2655218"/>
            <a:ext cx="1553414" cy="1502483"/>
            <a:chOff x="446400" y="2655218"/>
            <a:chExt cx="1553414" cy="1502483"/>
          </a:xfrm>
        </p:grpSpPr>
        <p:sp>
          <p:nvSpPr>
            <p:cNvPr id="21" name="矩形 20"/>
            <p:cNvSpPr/>
            <p:nvPr/>
          </p:nvSpPr>
          <p:spPr>
            <a:xfrm>
              <a:off x="525856" y="2655218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46400" y="2710501"/>
              <a:ext cx="1458000" cy="1447200"/>
            </a:xfrm>
            <a:custGeom>
              <a:avLst/>
              <a:gdLst/>
              <a:ahLst/>
              <a:cxnLst/>
              <a:rect l="l" t="t" r="r" b="b"/>
              <a:pathLst>
                <a:path w="701595" h="723183">
                  <a:moveTo>
                    <a:pt x="379681" y="96974"/>
                  </a:moveTo>
                  <a:cubicBezTo>
                    <a:pt x="370255" y="105160"/>
                    <a:pt x="359093" y="113531"/>
                    <a:pt x="346194" y="122089"/>
                  </a:cubicBezTo>
                  <a:cubicBezTo>
                    <a:pt x="333296" y="130646"/>
                    <a:pt x="319591" y="138832"/>
                    <a:pt x="305081" y="146645"/>
                  </a:cubicBezTo>
                  <a:cubicBezTo>
                    <a:pt x="290570" y="154459"/>
                    <a:pt x="275811" y="161528"/>
                    <a:pt x="260804" y="167853"/>
                  </a:cubicBezTo>
                  <a:cubicBezTo>
                    <a:pt x="245797" y="174179"/>
                    <a:pt x="231597" y="179202"/>
                    <a:pt x="218202" y="182922"/>
                  </a:cubicBezTo>
                  <a:lnTo>
                    <a:pt x="218202" y="244686"/>
                  </a:lnTo>
                  <a:cubicBezTo>
                    <a:pt x="230109" y="241709"/>
                    <a:pt x="242325" y="237617"/>
                    <a:pt x="254851" y="232408"/>
                  </a:cubicBezTo>
                  <a:cubicBezTo>
                    <a:pt x="267378" y="227199"/>
                    <a:pt x="279284" y="221618"/>
                    <a:pt x="290570" y="215664"/>
                  </a:cubicBezTo>
                  <a:cubicBezTo>
                    <a:pt x="301856" y="209711"/>
                    <a:pt x="312026" y="203696"/>
                    <a:pt x="321080" y="197619"/>
                  </a:cubicBezTo>
                  <a:cubicBezTo>
                    <a:pt x="330133" y="191542"/>
                    <a:pt x="337017" y="186147"/>
                    <a:pt x="341730" y="181434"/>
                  </a:cubicBezTo>
                  <a:lnTo>
                    <a:pt x="341730" y="642429"/>
                  </a:lnTo>
                  <a:lnTo>
                    <a:pt x="402749" y="642429"/>
                  </a:lnTo>
                  <a:lnTo>
                    <a:pt x="402749" y="96974"/>
                  </a:lnTo>
                  <a:close/>
                  <a:moveTo>
                    <a:pt x="0" y="0"/>
                  </a:moveTo>
                  <a:lnTo>
                    <a:pt x="701595" y="0"/>
                  </a:lnTo>
                  <a:lnTo>
                    <a:pt x="701595" y="723183"/>
                  </a:lnTo>
                  <a:lnTo>
                    <a:pt x="0" y="723183"/>
                  </a:lnTo>
                  <a:close/>
                </a:path>
              </a:pathLst>
            </a:cu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2191213" y="3896937"/>
            <a:ext cx="3552362" cy="219089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43575" y="4345960"/>
            <a:ext cx="190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Abstract</a:t>
            </a:r>
            <a:endParaRPr lang="zh-CN" altLang="en-US" sz="3600" dirty="0">
              <a:solidFill>
                <a:schemeClr val="bg1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 flipH="1">
            <a:off x="8694281" y="3049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9580692" y="3048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216382" y="8776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47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649"/>
    </mc:Choice>
    <mc:Fallback xmlns="">
      <p:transition advTm="3649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5" grpId="0" animBg="1"/>
          <p:bldP spid="2" grpId="0"/>
          <p:bldP spid="17" grpId="0" animBg="1"/>
          <p:bldP spid="18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5" grpId="0" animBg="1"/>
          <p:bldP spid="2" grpId="0"/>
          <p:bldP spid="15" grpId="0"/>
          <p:bldP spid="17" grpId="0" animBg="1"/>
          <p:bldP spid="18" grpId="0" animBg="1"/>
          <p:bldP spid="2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28272" y="1729652"/>
            <a:ext cx="2506303" cy="3163704"/>
          </a:xfrm>
          <a:prstGeom prst="rect">
            <a:avLst/>
          </a:prstGeom>
          <a:noFill/>
          <a:ln>
            <a:solidFill>
              <a:srgbClr val="E4687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422951" y="159613"/>
            <a:ext cx="4168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abstract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11155939" y="-1"/>
            <a:ext cx="151396" cy="54975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91630" y="5727"/>
            <a:ext cx="86400" cy="44604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flipH="1">
            <a:off x="10269528" y="0"/>
            <a:ext cx="330594" cy="360214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13947" y="2865689"/>
            <a:ext cx="330475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You can add your text here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You can add your text here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You can add your text here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You can add your text here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rot="1250810">
            <a:off x="9718639" y="4550215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 rot="1234003">
            <a:off x="8670968" y="1461685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 rot="20312065">
            <a:off x="4699317" y="1735565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 rot="3865800">
            <a:off x="7846805" y="3382543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 rot="20312065">
            <a:off x="7165539" y="5774577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3865800">
            <a:off x="4672567" y="5210021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0793178" y="-1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7" name="肘形连接符 6"/>
          <p:cNvCxnSpPr/>
          <p:nvPr/>
        </p:nvCxnSpPr>
        <p:spPr>
          <a:xfrm rot="10800000" flipV="1">
            <a:off x="4047743" y="2748774"/>
            <a:ext cx="555171" cy="435429"/>
          </a:xfrm>
          <a:prstGeom prst="bentConnector3">
            <a:avLst>
              <a:gd name="adj1" fmla="val 100980"/>
            </a:avLst>
          </a:prstGeom>
          <a:ln w="19050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9002CC0-3F19-4BEF-B435-D2AD85980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30" y="1851835"/>
            <a:ext cx="2339672" cy="2935806"/>
          </a:xfrm>
          <a:prstGeom prst="rect">
            <a:avLst/>
          </a:prstGeom>
        </p:spPr>
      </p:pic>
      <p:cxnSp>
        <p:nvCxnSpPr>
          <p:cNvPr id="20" name="肘形连接符 19"/>
          <p:cNvCxnSpPr/>
          <p:nvPr/>
        </p:nvCxnSpPr>
        <p:spPr>
          <a:xfrm rot="10800000" flipV="1">
            <a:off x="7002481" y="3823869"/>
            <a:ext cx="555171" cy="435429"/>
          </a:xfrm>
          <a:prstGeom prst="bentConnector3">
            <a:avLst>
              <a:gd name="adj1" fmla="val 980"/>
            </a:avLst>
          </a:prstGeom>
          <a:ln w="19050">
            <a:solidFill>
              <a:srgbClr val="DD65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0" y="388125"/>
            <a:ext cx="1060798" cy="362526"/>
            <a:chOff x="0" y="388125"/>
            <a:chExt cx="1060798" cy="362526"/>
          </a:xfrm>
        </p:grpSpPr>
        <p:sp>
          <p:nvSpPr>
            <p:cNvPr id="21" name="矩形 20"/>
            <p:cNvSpPr/>
            <p:nvPr/>
          </p:nvSpPr>
          <p:spPr>
            <a:xfrm>
              <a:off x="0" y="388126"/>
              <a:ext cx="669073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14203" y="388125"/>
              <a:ext cx="246595" cy="362525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060961" y="1743346"/>
            <a:ext cx="2478911" cy="33713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663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799">
        <p14:prism/>
      </p:transition>
    </mc:Choice>
    <mc:Fallback xmlns="">
      <p:transition spd="slow" advTm="57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33" grpId="1" animBg="1"/>
      <p:bldP spid="33" grpId="2" animBg="1"/>
      <p:bldP spid="34" grpId="0" animBg="1"/>
      <p:bldP spid="34" grpId="1" animBg="1"/>
      <p:bldP spid="35" grpId="0" animBg="1"/>
      <p:bldP spid="35" grpId="1" animBg="1"/>
      <p:bldP spid="6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FAF9177-F93A-43F6-964D-BC041FABA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900" y="2300590"/>
            <a:ext cx="3830545" cy="23882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5548" y="3048"/>
            <a:ext cx="84852" cy="68580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6400" y="2656800"/>
            <a:ext cx="1553158" cy="1501200"/>
            <a:chOff x="446400" y="2656800"/>
            <a:chExt cx="1553158" cy="1501200"/>
          </a:xfrm>
        </p:grpSpPr>
        <p:sp>
          <p:nvSpPr>
            <p:cNvPr id="11" name="矩形 10"/>
            <p:cNvSpPr/>
            <p:nvPr/>
          </p:nvSpPr>
          <p:spPr>
            <a:xfrm>
              <a:off x="525600" y="2656800"/>
              <a:ext cx="1473958" cy="1392071"/>
            </a:xfrm>
            <a:prstGeom prst="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46400" y="2710800"/>
              <a:ext cx="1458000" cy="1447200"/>
            </a:xfrm>
            <a:custGeom>
              <a:avLst/>
              <a:gdLst/>
              <a:ahLst/>
              <a:cxnLst/>
              <a:rect l="l" t="t" r="r" b="b"/>
              <a:pathLst>
                <a:path w="1458000" h="1447200">
                  <a:moveTo>
                    <a:pt x="715760" y="117726"/>
                  </a:moveTo>
                  <a:cubicBezTo>
                    <a:pt x="655987" y="117726"/>
                    <a:pt x="604041" y="127451"/>
                    <a:pt x="559923" y="146900"/>
                  </a:cubicBezTo>
                  <a:cubicBezTo>
                    <a:pt x="515805" y="166350"/>
                    <a:pt x="475956" y="193865"/>
                    <a:pt x="440377" y="229444"/>
                  </a:cubicBezTo>
                  <a:lnTo>
                    <a:pt x="440377" y="342586"/>
                  </a:lnTo>
                  <a:cubicBezTo>
                    <a:pt x="476905" y="306533"/>
                    <a:pt x="517465" y="277121"/>
                    <a:pt x="562058" y="254350"/>
                  </a:cubicBezTo>
                  <a:cubicBezTo>
                    <a:pt x="606650" y="231579"/>
                    <a:pt x="652666" y="220194"/>
                    <a:pt x="700105" y="220194"/>
                  </a:cubicBezTo>
                  <a:cubicBezTo>
                    <a:pt x="766994" y="220194"/>
                    <a:pt x="820244" y="237983"/>
                    <a:pt x="859856" y="273563"/>
                  </a:cubicBezTo>
                  <a:cubicBezTo>
                    <a:pt x="899467" y="309142"/>
                    <a:pt x="919273" y="358478"/>
                    <a:pt x="919273" y="421572"/>
                  </a:cubicBezTo>
                  <a:cubicBezTo>
                    <a:pt x="919273" y="483243"/>
                    <a:pt x="902551" y="537560"/>
                    <a:pt x="869106" y="584525"/>
                  </a:cubicBezTo>
                  <a:cubicBezTo>
                    <a:pt x="835662" y="631490"/>
                    <a:pt x="776007" y="685807"/>
                    <a:pt x="690143" y="747478"/>
                  </a:cubicBezTo>
                  <a:cubicBezTo>
                    <a:pt x="609497" y="803930"/>
                    <a:pt x="548893" y="853267"/>
                    <a:pt x="508333" y="895488"/>
                  </a:cubicBezTo>
                  <a:cubicBezTo>
                    <a:pt x="467773" y="937708"/>
                    <a:pt x="438835" y="981115"/>
                    <a:pt x="421520" y="1025707"/>
                  </a:cubicBezTo>
                  <a:cubicBezTo>
                    <a:pt x="404205" y="1070300"/>
                    <a:pt x="395547" y="1125329"/>
                    <a:pt x="395547" y="1190795"/>
                  </a:cubicBezTo>
                  <a:lnTo>
                    <a:pt x="395547" y="1238471"/>
                  </a:lnTo>
                  <a:lnTo>
                    <a:pt x="1072264" y="1238471"/>
                  </a:lnTo>
                  <a:lnTo>
                    <a:pt x="1072264" y="1128887"/>
                  </a:lnTo>
                  <a:lnTo>
                    <a:pt x="522209" y="1128887"/>
                  </a:lnTo>
                  <a:cubicBezTo>
                    <a:pt x="522209" y="1090462"/>
                    <a:pt x="528732" y="1057254"/>
                    <a:pt x="541778" y="1029265"/>
                  </a:cubicBezTo>
                  <a:cubicBezTo>
                    <a:pt x="554823" y="1001276"/>
                    <a:pt x="577120" y="972576"/>
                    <a:pt x="608667" y="943164"/>
                  </a:cubicBezTo>
                  <a:cubicBezTo>
                    <a:pt x="640213" y="913752"/>
                    <a:pt x="702714" y="866787"/>
                    <a:pt x="796169" y="802270"/>
                  </a:cubicBezTo>
                  <a:cubicBezTo>
                    <a:pt x="881559" y="741548"/>
                    <a:pt x="943348" y="680470"/>
                    <a:pt x="981537" y="619037"/>
                  </a:cubicBezTo>
                  <a:cubicBezTo>
                    <a:pt x="1019725" y="557603"/>
                    <a:pt x="1038819" y="488224"/>
                    <a:pt x="1038819" y="410898"/>
                  </a:cubicBezTo>
                  <a:cubicBezTo>
                    <a:pt x="1038819" y="321239"/>
                    <a:pt x="1009407" y="249962"/>
                    <a:pt x="950583" y="197067"/>
                  </a:cubicBezTo>
                  <a:cubicBezTo>
                    <a:pt x="891759" y="144173"/>
                    <a:pt x="813484" y="117726"/>
                    <a:pt x="715760" y="117726"/>
                  </a:cubicBezTo>
                  <a:close/>
                  <a:moveTo>
                    <a:pt x="0" y="0"/>
                  </a:moveTo>
                  <a:lnTo>
                    <a:pt x="1458000" y="0"/>
                  </a:lnTo>
                  <a:lnTo>
                    <a:pt x="1458000" y="1447200"/>
                  </a:lnTo>
                  <a:lnTo>
                    <a:pt x="0" y="1447200"/>
                  </a:lnTo>
                  <a:close/>
                </a:path>
              </a:pathLst>
            </a:custGeom>
            <a:solidFill>
              <a:srgbClr val="DD6572"/>
            </a:solidFill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107613" y="2989248"/>
            <a:ext cx="4323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Castellar" panose="020A0402060406010301" pitchFamily="18" charset="0"/>
              </a:rPr>
              <a:t>PART two</a:t>
            </a:r>
            <a:endParaRPr lang="zh-CN" altLang="en-US" sz="54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02439" y="1143045"/>
            <a:ext cx="418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Problem Statement</a:t>
            </a:r>
            <a:endParaRPr lang="zh-CN" altLang="en-US" sz="36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08423" y="2241566"/>
            <a:ext cx="3881022" cy="2447275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16727" y="2241566"/>
            <a:ext cx="4093836" cy="2512273"/>
          </a:xfrm>
          <a:prstGeom prst="rect">
            <a:avLst/>
          </a:prstGeom>
          <a:noFill/>
          <a:ln>
            <a:solidFill>
              <a:srgbClr val="DD657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flipH="1">
            <a:off x="6084726" y="7636"/>
            <a:ext cx="348442" cy="2854451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6971137" y="7635"/>
            <a:ext cx="159570" cy="435642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06827" y="13363"/>
            <a:ext cx="91065" cy="3534557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0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44"/>
    </mc:Choice>
    <mc:Fallback xmlns="">
      <p:transition advTm="4144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24" grpId="0"/>
          <p:bldP spid="10" grpId="0"/>
          <p:bldP spid="4" grpId="0" animBg="1"/>
          <p:bldP spid="6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 tmFilter="0,0; .5, 1; 1, 1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50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24" grpId="0"/>
          <p:bldP spid="10" grpId="0"/>
          <p:bldP spid="4" grpId="0" animBg="1"/>
          <p:bldP spid="12" grpId="0"/>
          <p:bldP spid="6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620935" y="362515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312640" y="2192543"/>
            <a:ext cx="1364101" cy="1313185"/>
            <a:chOff x="2962573" y="2378172"/>
            <a:chExt cx="1364101" cy="1313185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522" y="2565657"/>
              <a:ext cx="903097" cy="840512"/>
            </a:xfrm>
            <a:prstGeom prst="rect">
              <a:avLst/>
            </a:prstGeom>
          </p:spPr>
        </p:pic>
        <p:sp>
          <p:nvSpPr>
            <p:cNvPr id="46" name="椭圆 45"/>
            <p:cNvSpPr/>
            <p:nvPr/>
          </p:nvSpPr>
          <p:spPr>
            <a:xfrm>
              <a:off x="2962573" y="2378172"/>
              <a:ext cx="1364101" cy="1313185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353307" y="2192543"/>
            <a:ext cx="1364101" cy="1313185"/>
            <a:chOff x="5214733" y="2378171"/>
            <a:chExt cx="1364101" cy="1313185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415" y="2573113"/>
              <a:ext cx="886550" cy="825600"/>
            </a:xfrm>
            <a:prstGeom prst="rect">
              <a:avLst/>
            </a:prstGeom>
          </p:spPr>
        </p:pic>
        <p:sp>
          <p:nvSpPr>
            <p:cNvPr id="47" name="椭圆 46"/>
            <p:cNvSpPr/>
            <p:nvPr/>
          </p:nvSpPr>
          <p:spPr>
            <a:xfrm>
              <a:off x="5214733" y="2378171"/>
              <a:ext cx="1364101" cy="1313185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93974" y="2250683"/>
            <a:ext cx="1364101" cy="1313185"/>
            <a:chOff x="7527700" y="2378170"/>
            <a:chExt cx="1364101" cy="131318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6063" y="2702719"/>
              <a:ext cx="747376" cy="695994"/>
            </a:xfrm>
            <a:prstGeom prst="rect">
              <a:avLst/>
            </a:prstGeom>
          </p:spPr>
        </p:pic>
        <p:sp>
          <p:nvSpPr>
            <p:cNvPr id="48" name="椭圆 47"/>
            <p:cNvSpPr/>
            <p:nvPr/>
          </p:nvSpPr>
          <p:spPr>
            <a:xfrm>
              <a:off x="7527700" y="2378170"/>
              <a:ext cx="1364101" cy="1313185"/>
            </a:xfrm>
            <a:prstGeom prst="ellipse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1822271" y="3702508"/>
            <a:ext cx="246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93967" y="4071840"/>
            <a:ext cx="1971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900694" y="3700670"/>
            <a:ext cx="246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083541" y="4057922"/>
            <a:ext cx="1971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954406" y="3688362"/>
            <a:ext cx="246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173115" y="4071840"/>
            <a:ext cx="1971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 rot="2869499">
            <a:off x="3062287" y="5514670"/>
            <a:ext cx="241869" cy="241459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1250810">
            <a:off x="7513637" y="4455174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rot="1234003">
            <a:off x="1568785" y="1577785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rot="543018">
            <a:off x="9785234" y="1606125"/>
            <a:ext cx="207128" cy="18821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 rot="20312065">
            <a:off x="5685943" y="1626130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 rot="3865800">
            <a:off x="4452943" y="3175477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 rot="1250810">
            <a:off x="10036383" y="5531170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 rot="20312065">
            <a:off x="6075659" y="5824502"/>
            <a:ext cx="128769" cy="14820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 rot="3865800">
            <a:off x="7613418" y="2234132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18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7308">
        <p14:flythrough hasBounce="1"/>
      </p:transition>
    </mc:Choice>
    <mc:Fallback xmlns="">
      <p:transition spd="slow" advTm="73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750"/>
                            </p:stCondLst>
                            <p:childTnLst>
                              <p:par>
                                <p:cTn id="9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750"/>
                            </p:stCondLst>
                            <p:childTnLst>
                              <p:par>
                                <p:cTn id="10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2" grpId="0"/>
      <p:bldP spid="53" grpId="0"/>
      <p:bldP spid="54" grpId="0"/>
      <p:bldP spid="55" grpId="0"/>
      <p:bldP spid="56" grpId="0"/>
      <p:bldP spid="57" grpId="0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5455075" y="279927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25" y="1649378"/>
            <a:ext cx="1905000" cy="173676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064425" y="3386137"/>
            <a:ext cx="1904400" cy="173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25" y="3386137"/>
            <a:ext cx="1904400" cy="173520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968825" y="1650936"/>
            <a:ext cx="1904400" cy="17352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25" y="1649378"/>
            <a:ext cx="1904400" cy="17352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873225" y="3386137"/>
            <a:ext cx="1904400" cy="173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025" y="3386137"/>
            <a:ext cx="1904400" cy="17352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9777025" y="1649378"/>
            <a:ext cx="1904400" cy="1735200"/>
          </a:xfrm>
          <a:prstGeom prst="rect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030746" y="4069071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 Your Text Here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935146" y="2355839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866152" y="4069071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 Your Text Here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9709667" y="2363613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 rot="2869499">
            <a:off x="1649195" y="690688"/>
            <a:ext cx="518023" cy="503732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 rot="20836693">
            <a:off x="2289808" y="5506321"/>
            <a:ext cx="191801" cy="212508"/>
          </a:xfrm>
          <a:prstGeom prst="rect">
            <a:avLst/>
          </a:prstGeom>
          <a:noFill/>
          <a:ln>
            <a:solidFill>
              <a:srgbClr val="DD6572"/>
            </a:solidFill>
          </a:ln>
          <a:effectLst>
            <a:glow rad="635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 rot="1250810">
            <a:off x="1140947" y="3666909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 rot="1234003">
            <a:off x="4489622" y="1028866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3865800">
            <a:off x="3099465" y="2753277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 rot="3865800">
            <a:off x="4449421" y="578578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23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6564">
        <p14:prism/>
      </p:transition>
    </mc:Choice>
    <mc:Fallback xmlns="">
      <p:transition spd="slow" advTm="6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900"/>
                            </p:stCondLst>
                            <p:childTnLst>
                              <p:par>
                                <p:cTn id="6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7" grpId="1" animBg="1"/>
      <p:bldP spid="28" grpId="0" animBg="1"/>
      <p:bldP spid="28" grpId="1" animBg="1"/>
      <p:bldP spid="30" grpId="0" animBg="1"/>
      <p:bldP spid="30" grpId="1" animBg="1"/>
      <p:bldP spid="34" grpId="0" animBg="1"/>
      <p:bldP spid="34" grpId="1" animBg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712942" y="251138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215958" y="190023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679009" y="1983404"/>
            <a:ext cx="9217991" cy="3076826"/>
          </a:xfrm>
          <a:custGeom>
            <a:avLst/>
            <a:gdLst>
              <a:gd name="connsiteX0" fmla="*/ 894136 w 9217991"/>
              <a:gd name="connsiteY0" fmla="*/ 116859 h 3076826"/>
              <a:gd name="connsiteX1" fmla="*/ 7694986 w 9217991"/>
              <a:gd name="connsiteY1" fmla="*/ 116859 h 3076826"/>
              <a:gd name="connsiteX2" fmla="*/ 8695111 w 9217991"/>
              <a:gd name="connsiteY2" fmla="*/ 1331296 h 3076826"/>
              <a:gd name="connsiteX3" fmla="*/ 1037011 w 9217991"/>
              <a:gd name="connsiteY3" fmla="*/ 1631334 h 3076826"/>
              <a:gd name="connsiteX4" fmla="*/ 936999 w 9217991"/>
              <a:gd name="connsiteY4" fmla="*/ 2931496 h 3076826"/>
              <a:gd name="connsiteX5" fmla="*/ 9038011 w 9217991"/>
              <a:gd name="connsiteY5" fmla="*/ 2988646 h 307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17991" h="3076826">
                <a:moveTo>
                  <a:pt x="894136" y="116859"/>
                </a:moveTo>
                <a:cubicBezTo>
                  <a:pt x="3644480" y="15656"/>
                  <a:pt x="6394824" y="-85547"/>
                  <a:pt x="7694986" y="116859"/>
                </a:cubicBezTo>
                <a:cubicBezTo>
                  <a:pt x="8995148" y="319265"/>
                  <a:pt x="9804773" y="1078884"/>
                  <a:pt x="8695111" y="1331296"/>
                </a:cubicBezTo>
                <a:cubicBezTo>
                  <a:pt x="7585449" y="1583708"/>
                  <a:pt x="2330030" y="1364634"/>
                  <a:pt x="1037011" y="1631334"/>
                </a:cubicBezTo>
                <a:cubicBezTo>
                  <a:pt x="-256008" y="1898034"/>
                  <a:pt x="-396501" y="2705277"/>
                  <a:pt x="936999" y="2931496"/>
                </a:cubicBezTo>
                <a:cubicBezTo>
                  <a:pt x="2270499" y="3157715"/>
                  <a:pt x="5654255" y="3073180"/>
                  <a:pt x="9038011" y="2988646"/>
                </a:cubicBezTo>
              </a:path>
            </a:pathLst>
          </a:custGeom>
          <a:noFill/>
          <a:ln w="76200">
            <a:solidFill>
              <a:srgbClr val="DD65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845358" y="186451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6288004" y="3286073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342028" y="4824486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0417112" y="475038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215958" y="1900238"/>
            <a:ext cx="485775" cy="471487"/>
          </a:xfrm>
          <a:prstGeom prst="ellipse">
            <a:avLst/>
          </a:prstGeom>
          <a:solidFill>
            <a:srgbClr val="DD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001027" y="1418601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2013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625618" y="1377018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2014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68264" y="2762853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2015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122288" y="4325113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2016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197372" y="4232379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2017</a:t>
            </a:r>
            <a:endParaRPr lang="zh-CN" altLang="en-US" sz="28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3384" y="2454891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102365" y="2454891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545012" y="3881962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599035" y="5347706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729874" y="5305637"/>
            <a:ext cx="197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 rot="1250810">
            <a:off x="1085192" y="3666909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1234003">
            <a:off x="10353440" y="1163509"/>
            <a:ext cx="238855" cy="244895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rot="3865800">
            <a:off x="4232234" y="2728474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rot="3865800">
            <a:off x="3885949" y="5897057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rot="1250810">
            <a:off x="9099485" y="4256565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 rot="3865800">
            <a:off x="1965294" y="845755"/>
            <a:ext cx="182977" cy="19149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1250810">
            <a:off x="7079518" y="6331129"/>
            <a:ext cx="201141" cy="208458"/>
          </a:xfrm>
          <a:prstGeom prst="rect">
            <a:avLst/>
          </a:prstGeom>
          <a:solidFill>
            <a:srgbClr val="DD6572"/>
          </a:solidFill>
          <a:ln>
            <a:solidFill>
              <a:srgbClr val="DD6572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81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6682">
        <p14:flythrough hasBounce="1"/>
      </p:transition>
    </mc:Choice>
    <mc:Fallback xmlns="">
      <p:transition spd="slow" advTm="16682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7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8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8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2.59259E-6 L 0.39102 -0.0199 L 0.54375 -0.0081 " pathEditMode="relative" rAng="0" ptsTypes="AAA">
                                          <p:cBhvr>
                                            <p:cTn id="8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187" y="-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8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9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98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0.09115 0.04259 L 0.13985 0.10463 L 0.13373 0.15787 L 0.05534 0.19629 L -0.21328 0.20926 " pathEditMode="relative" rAng="0" ptsTypes="AAAAAA">
                                          <p:cBhvr>
                                            <p:cTn id="9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72" y="10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10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1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1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4.07407E-6 L -0.2862 0.01203 L -0.35769 0.04143 L -0.39258 0.09282 L -0.39258 0.15 L -0.36094 0.18865 L -0.29193 0.21365 C -0.27357 0.21828 -0.25899 0.22013 -0.2405 0.225 " pathEditMode="relative" rAng="0" ptsTypes="AAAAAAAA">
                                          <p:cBhvr>
                                            <p:cTn id="1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635" y="1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0900"/>
                                </p:stCondLst>
                                <p:childTnLst>
                                  <p:par>
                                    <p:cTn id="11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1400"/>
                                </p:stCondLst>
                                <p:childTnLst>
                                  <p:par>
                                    <p:cTn id="12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1400"/>
                                </p:stCondLst>
                                <p:childTnLst>
                                  <p:par>
                                    <p:cTn id="128" presetID="0" presetClass="path" presetSubtype="0" accel="50000" fill="hold" grpId="1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-1.48148E-6 L 0.58047 -0.01088 " pathEditMode="relative" rAng="0" ptsTypes="AA" p14:bounceEnd="29000">
                                          <p:cBhvr>
                                            <p:cTn id="12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023" y="-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13400"/>
                                </p:stCondLst>
                                <p:childTnLst>
                                  <p:par>
                                    <p:cTn id="13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3900"/>
                                </p:stCondLst>
                                <p:childTnLst>
                                  <p:par>
                                    <p:cTn id="1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13900"/>
                                </p:stCondLst>
                                <p:childTnLst>
                                  <p:par>
                                    <p:cTn id="143" presetID="27" presetClass="emph" presetSubtype="0" repeatCount="2000" fill="remove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44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45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46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7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" grpId="0" animBg="1"/>
          <p:bldP spid="3" grpId="0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32" grpId="0" animBg="1"/>
          <p:bldP spid="32" grpId="1" animBg="1"/>
          <p:bldP spid="4" grpId="0"/>
          <p:bldP spid="39" grpId="0"/>
          <p:bldP spid="40" grpId="0"/>
          <p:bldP spid="41" grpId="0"/>
          <p:bldP spid="48" grpId="0"/>
          <p:bldP spid="5" grpId="0"/>
          <p:bldP spid="49" grpId="0"/>
          <p:bldP spid="50" grpId="0"/>
          <p:bldP spid="51" grpId="0"/>
          <p:bldP spid="52" grpId="0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2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3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6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7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8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8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2.59259E-6 L 0.39102 -0.0199 L 0.54375 -0.0081 " pathEditMode="relative" rAng="0" ptsTypes="AAA">
                                          <p:cBhvr>
                                            <p:cTn id="84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187" y="-9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8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9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98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48148E-6 L 0.09115 0.04259 L 0.13985 0.10463 L 0.13373 0.15787 L 0.05534 0.19629 L -0.21328 0.20926 " pathEditMode="relative" rAng="0" ptsTypes="AAAAAA">
                                          <p:cBhvr>
                                            <p:cTn id="99" dur="2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72" y="10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10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0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0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1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13" presetID="0" presetClass="path" presetSubtype="0" accel="50000" de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4.07407E-6 L -0.2862 0.01203 L -0.35769 0.04143 L -0.39258 0.09282 L -0.39258 0.15 L -0.36094 0.18865 L -0.29193 0.21365 C -0.27357 0.21828 -0.25899 0.22013 -0.2405 0.225 " pathEditMode="relative" rAng="0" ptsTypes="AAAAAAAA">
                                          <p:cBhvr>
                                            <p:cTn id="114" dur="2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9635" y="11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0900"/>
                                </p:stCondLst>
                                <p:childTnLst>
                                  <p:par>
                                    <p:cTn id="116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1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2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1400"/>
                                </p:stCondLst>
                                <p:childTnLst>
                                  <p:par>
                                    <p:cTn id="12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1400"/>
                                </p:stCondLst>
                                <p:childTnLst>
                                  <p:par>
                                    <p:cTn id="128" presetID="0" presetClass="path" presetSubtype="0" accel="50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-1.48148E-6 L 0.58047 -0.01088 " pathEditMode="relative" rAng="0" ptsTypes="AA">
                                          <p:cBhvr>
                                            <p:cTn id="129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023" y="-5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13400"/>
                                </p:stCondLst>
                                <p:childTnLst>
                                  <p:par>
                                    <p:cTn id="131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3900"/>
                                </p:stCondLst>
                                <p:childTnLst>
                                  <p:par>
                                    <p:cTn id="14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13900"/>
                                </p:stCondLst>
                                <p:childTnLst>
                                  <p:par>
                                    <p:cTn id="143" presetID="27" presetClass="emph" presetSubtype="0" repeatCount="2000" fill="remove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44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45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146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7" dur="250" autoRev="1" fill="remove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" grpId="0" animBg="1"/>
          <p:bldP spid="3" grpId="0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32" grpId="0" animBg="1"/>
          <p:bldP spid="32" grpId="1" animBg="1"/>
          <p:bldP spid="4" grpId="0"/>
          <p:bldP spid="39" grpId="0"/>
          <p:bldP spid="40" grpId="0"/>
          <p:bldP spid="41" grpId="0"/>
          <p:bldP spid="48" grpId="0"/>
          <p:bldP spid="5" grpId="0"/>
          <p:bldP spid="49" grpId="0"/>
          <p:bldP spid="50" grpId="0"/>
          <p:bldP spid="51" grpId="0"/>
          <p:bldP spid="52" grpId="0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529552" y="104059"/>
            <a:ext cx="482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prstClr val="white"/>
                </a:solidFill>
                <a:latin typeface="Castellar" panose="020A0402060406010301" pitchFamily="18" charset="0"/>
              </a:rPr>
              <a:t>Your title</a:t>
            </a:r>
            <a:endParaRPr lang="zh-CN" altLang="en-US" sz="5400" dirty="0">
              <a:solidFill>
                <a:prstClr val="white"/>
              </a:solidFill>
              <a:latin typeface="Castellar" panose="020A0402060406010301" pitchFamily="18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2764488" y="2129693"/>
            <a:ext cx="6223629" cy="2708449"/>
            <a:chOff x="2680253" y="1995959"/>
            <a:chExt cx="6431542" cy="294072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253" y="1995959"/>
              <a:ext cx="6431542" cy="29231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9" name="矩形 38"/>
            <p:cNvSpPr/>
            <p:nvPr/>
          </p:nvSpPr>
          <p:spPr>
            <a:xfrm>
              <a:off x="2694541" y="2013558"/>
              <a:ext cx="6417254" cy="292312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4034754" y="5413137"/>
            <a:ext cx="3811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Add Your Text Here 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Add Your Text Here Add Your Text Here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98075" y="1653373"/>
            <a:ext cx="9010185" cy="3590693"/>
            <a:chOff x="1398075" y="1653373"/>
            <a:chExt cx="9010185" cy="3590693"/>
          </a:xfrm>
        </p:grpSpPr>
        <p:sp>
          <p:nvSpPr>
            <p:cNvPr id="48" name="矩形 47"/>
            <p:cNvSpPr/>
            <p:nvPr/>
          </p:nvSpPr>
          <p:spPr>
            <a:xfrm>
              <a:off x="2309696" y="1978360"/>
              <a:ext cx="85725" cy="2940720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9410915" y="2013558"/>
              <a:ext cx="85725" cy="2940720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1398075" y="1653373"/>
              <a:ext cx="9010185" cy="3590693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9677159" y="3207489"/>
              <a:ext cx="550582" cy="535258"/>
            </a:xfrm>
            <a:prstGeom prst="ellipse">
              <a:avLst/>
            </a:prstGeom>
            <a:solidFill>
              <a:srgbClr val="DD657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椭圆 19"/>
          <p:cNvSpPr/>
          <p:nvPr/>
        </p:nvSpPr>
        <p:spPr>
          <a:xfrm>
            <a:off x="9672647" y="3207489"/>
            <a:ext cx="550582" cy="535258"/>
          </a:xfrm>
          <a:prstGeom prst="ellipse">
            <a:avLst/>
          </a:prstGeom>
          <a:solidFill>
            <a:srgbClr val="DD6572"/>
          </a:solidFill>
          <a:ln>
            <a:noFill/>
          </a:ln>
          <a:effectLst>
            <a:glow rad="101600">
              <a:srgbClr val="DD65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5374799" y="2228230"/>
            <a:ext cx="1131658" cy="2511376"/>
            <a:chOff x="5494917" y="2407704"/>
            <a:chExt cx="1131658" cy="2511376"/>
          </a:xfrm>
        </p:grpSpPr>
        <p:sp>
          <p:nvSpPr>
            <p:cNvPr id="58" name="圆角矩形 57"/>
            <p:cNvSpPr/>
            <p:nvPr/>
          </p:nvSpPr>
          <p:spPr>
            <a:xfrm rot="5400000">
              <a:off x="4805058" y="3097563"/>
              <a:ext cx="2511376" cy="1131658"/>
            </a:xfrm>
            <a:prstGeom prst="roundRect">
              <a:avLst/>
            </a:prstGeom>
            <a:noFill/>
            <a:ln>
              <a:solidFill>
                <a:srgbClr val="DD65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6043113" y="2365122"/>
              <a:ext cx="45719" cy="806253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 rot="5400000">
              <a:off x="6043113" y="4060108"/>
              <a:ext cx="45719" cy="806253"/>
            </a:xfrm>
            <a:prstGeom prst="rect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5974119" y="4629292"/>
              <a:ext cx="173253" cy="173911"/>
            </a:xfrm>
            <a:prstGeom prst="ellipse">
              <a:avLst/>
            </a:prstGeom>
            <a:solidFill>
              <a:srgbClr val="DD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01" y="5535652"/>
            <a:ext cx="391238" cy="391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85" y="5515231"/>
            <a:ext cx="410309" cy="4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195">
        <p14:prism/>
      </p:transition>
    </mc:Choice>
    <mc:Fallback xmlns="">
      <p:transition spd="slow" advTm="10195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1.85185E-6 L 0.43294 -0.00393 " pathEditMode="relative" rAng="0" ptsTypes="AA">
                                          <p:cBhvr>
                                            <p:cTn id="20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641" y="-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2" presetID="2" presetClass="entr" presetSubtype="8" fill="hold" nodeType="afterEffect" p14:presetBounceEnd="3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667">
                                          <p:cBhvr additive="base">
                                            <p:cTn id="2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667">
                                          <p:cBhvr additive="base">
                                            <p:cTn id="2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2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3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4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6" grpId="0"/>
          <p:bldP spid="20" grpId="0" animBg="1"/>
          <p:bldP spid="2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1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1.85185E-6 L 0.43294 -0.00393 " pathEditMode="relative" rAng="0" ptsTypes="AA">
                                          <p:cBhvr>
                                            <p:cTn id="20" dur="2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1641" y="-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2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3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150"/>
                                </p:stCondLst>
                                <p:childTnLst>
                                  <p:par>
                                    <p:cTn id="36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7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8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650"/>
                                </p:stCondLst>
                                <p:childTnLst>
                                  <p:par>
                                    <p:cTn id="4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6" grpId="0"/>
          <p:bldP spid="20" grpId="0" animBg="1"/>
          <p:bldP spid="20" grpId="1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PASSING_SCORE" val="0.000000"/>
  <p:tag name="ISPRING_ULTRA_SCORM_COURSE_ID" val="A3736AA1-7181-49D0-863C-00F97C189478"/>
  <p:tag name="ISPRINGONLINEFOLDERID" val="0"/>
  <p:tag name="ISPRINGONLINEFOLDERPATH" val="Content List"/>
  <p:tag name="ISPRINGCLOUDFOLDERID" val="0"/>
  <p:tag name="ISPRINGCLOUDFOLDERPATH" val="Repository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粉色模板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0.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688</Words>
  <Application>Microsoft Macintosh PowerPoint</Application>
  <PresentationFormat>Widescreen</PresentationFormat>
  <Paragraphs>197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Bauhaus 93</vt:lpstr>
      <vt:lpstr>Berlin Sans FB Demi</vt:lpstr>
      <vt:lpstr>Calibri</vt:lpstr>
      <vt:lpstr>Calibri Light</vt:lpstr>
      <vt:lpstr>Castellar</vt:lpstr>
      <vt:lpstr>Microsoft JhengHei Light</vt:lpstr>
      <vt:lpstr>Microsoft JhengHei UI Light</vt:lpstr>
      <vt:lpstr>Microsoft YaHei UI Light</vt:lpstr>
      <vt:lpstr>Nirmala UI Semilight</vt:lpstr>
      <vt:lpstr>Wingdings</vt:lpstr>
      <vt:lpstr>宋体</vt:lpstr>
      <vt:lpstr>微软雅黑</vt:lpstr>
      <vt:lpstr>微软雅黑 Light</vt:lpstr>
      <vt:lpstr>等线</vt:lpstr>
      <vt:lpstr>Arial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粉色模板</dc:title>
  <dc:creator>Gomi G-</dc:creator>
  <cp:lastModifiedBy>chen q. (qc1y17)</cp:lastModifiedBy>
  <cp:revision>424</cp:revision>
  <dcterms:created xsi:type="dcterms:W3CDTF">2016-10-13T05:58:20Z</dcterms:created>
  <dcterms:modified xsi:type="dcterms:W3CDTF">2018-01-10T04:38:16Z</dcterms:modified>
</cp:coreProperties>
</file>